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sldIdLst>
    <p:sldId id="289" r:id="rId2"/>
    <p:sldId id="451" r:id="rId3"/>
    <p:sldId id="452" r:id="rId4"/>
    <p:sldId id="264" r:id="rId5"/>
    <p:sldId id="276" r:id="rId6"/>
    <p:sldId id="569" r:id="rId7"/>
    <p:sldId id="570" r:id="rId8"/>
    <p:sldId id="571" r:id="rId9"/>
    <p:sldId id="268" r:id="rId10"/>
    <p:sldId id="256" r:id="rId11"/>
    <p:sldId id="258" r:id="rId12"/>
    <p:sldId id="259" r:id="rId13"/>
    <p:sldId id="260" r:id="rId14"/>
    <p:sldId id="257" r:id="rId15"/>
    <p:sldId id="277" r:id="rId16"/>
    <p:sldId id="404" r:id="rId17"/>
    <p:sldId id="529" r:id="rId18"/>
    <p:sldId id="530" r:id="rId19"/>
    <p:sldId id="531" r:id="rId20"/>
    <p:sldId id="261" r:id="rId21"/>
    <p:sldId id="262" r:id="rId22"/>
    <p:sldId id="509" r:id="rId23"/>
    <p:sldId id="532" r:id="rId24"/>
    <p:sldId id="590" r:id="rId25"/>
    <p:sldId id="533" r:id="rId26"/>
    <p:sldId id="312" r:id="rId27"/>
    <p:sldId id="534" r:id="rId28"/>
    <p:sldId id="535" r:id="rId29"/>
    <p:sldId id="536" r:id="rId30"/>
    <p:sldId id="537" r:id="rId31"/>
    <p:sldId id="538" r:id="rId32"/>
    <p:sldId id="279" r:id="rId33"/>
    <p:sldId id="572" r:id="rId34"/>
    <p:sldId id="573" r:id="rId35"/>
    <p:sldId id="574" r:id="rId36"/>
    <p:sldId id="575" r:id="rId37"/>
    <p:sldId id="280" r:id="rId38"/>
    <p:sldId id="576" r:id="rId39"/>
    <p:sldId id="577" r:id="rId40"/>
    <p:sldId id="489" r:id="rId41"/>
    <p:sldId id="490" r:id="rId42"/>
    <p:sldId id="578" r:id="rId43"/>
    <p:sldId id="284" r:id="rId44"/>
    <p:sldId id="471" r:id="rId45"/>
    <p:sldId id="472" r:id="rId46"/>
    <p:sldId id="473" r:id="rId47"/>
    <p:sldId id="474" r:id="rId48"/>
    <p:sldId id="475" r:id="rId49"/>
    <p:sldId id="286" r:id="rId50"/>
    <p:sldId id="479" r:id="rId51"/>
    <p:sldId id="579" r:id="rId52"/>
    <p:sldId id="589" r:id="rId53"/>
    <p:sldId id="296" r:id="rId54"/>
    <p:sldId id="584" r:id="rId55"/>
    <p:sldId id="586" r:id="rId56"/>
    <p:sldId id="484" r:id="rId57"/>
    <p:sldId id="587" r:id="rId58"/>
    <p:sldId id="588" r:id="rId59"/>
    <p:sldId id="302" r:id="rId60"/>
    <p:sldId id="581" r:id="rId61"/>
    <p:sldId id="582" r:id="rId62"/>
    <p:sldId id="591" r:id="rId63"/>
    <p:sldId id="299" r:id="rId64"/>
    <p:sldId id="539" r:id="rId65"/>
    <p:sldId id="492" r:id="rId66"/>
    <p:sldId id="540" r:id="rId67"/>
    <p:sldId id="541" r:id="rId68"/>
    <p:sldId id="542" r:id="rId69"/>
    <p:sldId id="543" r:id="rId70"/>
    <p:sldId id="544" r:id="rId71"/>
    <p:sldId id="545" r:id="rId72"/>
    <p:sldId id="546" r:id="rId73"/>
    <p:sldId id="547" r:id="rId74"/>
    <p:sldId id="548" r:id="rId75"/>
    <p:sldId id="549" r:id="rId76"/>
    <p:sldId id="550" r:id="rId77"/>
    <p:sldId id="551" r:id="rId78"/>
    <p:sldId id="552" r:id="rId79"/>
    <p:sldId id="553" r:id="rId80"/>
    <p:sldId id="554" r:id="rId81"/>
    <p:sldId id="314" r:id="rId82"/>
    <p:sldId id="444" r:id="rId83"/>
    <p:sldId id="555" r:id="rId84"/>
    <p:sldId id="556" r:id="rId85"/>
    <p:sldId id="557" r:id="rId86"/>
    <p:sldId id="558" r:id="rId87"/>
    <p:sldId id="559" r:id="rId88"/>
    <p:sldId id="560" r:id="rId89"/>
    <p:sldId id="561" r:id="rId90"/>
    <p:sldId id="562" r:id="rId91"/>
    <p:sldId id="563" r:id="rId92"/>
    <p:sldId id="564" r:id="rId93"/>
    <p:sldId id="565" r:id="rId94"/>
    <p:sldId id="566" r:id="rId95"/>
    <p:sldId id="567" r:id="rId96"/>
    <p:sldId id="568" r:id="rId97"/>
    <p:sldId id="307" r:id="rId98"/>
    <p:sldId id="580" r:id="rId99"/>
    <p:sldId id="309" r:id="rId100"/>
    <p:sldId id="514" r:id="rId101"/>
    <p:sldId id="515" r:id="rId102"/>
    <p:sldId id="516" r:id="rId103"/>
    <p:sldId id="517" r:id="rId104"/>
    <p:sldId id="518" r:id="rId105"/>
    <p:sldId id="519" r:id="rId106"/>
    <p:sldId id="520" r:id="rId107"/>
    <p:sldId id="521" r:id="rId108"/>
    <p:sldId id="522" r:id="rId109"/>
    <p:sldId id="523" r:id="rId110"/>
    <p:sldId id="524" r:id="rId111"/>
    <p:sldId id="525" r:id="rId112"/>
    <p:sldId id="476" r:id="rId113"/>
    <p:sldId id="526" r:id="rId114"/>
    <p:sldId id="527" r:id="rId1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7" autoAdjust="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95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13" Type="http://schemas.openxmlformats.org/officeDocument/2006/relationships/slide" Target="slides/slide43.xml"/><Relationship Id="rId18" Type="http://schemas.openxmlformats.org/officeDocument/2006/relationships/slide" Target="slides/slide64.xml"/><Relationship Id="rId26" Type="http://schemas.openxmlformats.org/officeDocument/2006/relationships/slide" Target="slides/slide99.xml"/><Relationship Id="rId3" Type="http://schemas.openxmlformats.org/officeDocument/2006/relationships/slide" Target="slides/slide3.xml"/><Relationship Id="rId21" Type="http://schemas.openxmlformats.org/officeDocument/2006/relationships/slide" Target="slides/slide78.xml"/><Relationship Id="rId7" Type="http://schemas.openxmlformats.org/officeDocument/2006/relationships/slide" Target="slides/slide15.xml"/><Relationship Id="rId12" Type="http://schemas.openxmlformats.org/officeDocument/2006/relationships/slide" Target="slides/slide41.xml"/><Relationship Id="rId17" Type="http://schemas.openxmlformats.org/officeDocument/2006/relationships/slide" Target="slides/slide63.xml"/><Relationship Id="rId25" Type="http://schemas.openxmlformats.org/officeDocument/2006/relationships/slide" Target="slides/slide97.xml"/><Relationship Id="rId2" Type="http://schemas.openxmlformats.org/officeDocument/2006/relationships/slide" Target="slides/slide2.xml"/><Relationship Id="rId16" Type="http://schemas.openxmlformats.org/officeDocument/2006/relationships/slide" Target="slides/slide59.xml"/><Relationship Id="rId20" Type="http://schemas.openxmlformats.org/officeDocument/2006/relationships/slide" Target="slides/slide74.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37.xml"/><Relationship Id="rId24" Type="http://schemas.openxmlformats.org/officeDocument/2006/relationships/slide" Target="slides/slide90.xml"/><Relationship Id="rId5" Type="http://schemas.openxmlformats.org/officeDocument/2006/relationships/slide" Target="slides/slide5.xml"/><Relationship Id="rId15" Type="http://schemas.openxmlformats.org/officeDocument/2006/relationships/slide" Target="slides/slide53.xml"/><Relationship Id="rId23" Type="http://schemas.openxmlformats.org/officeDocument/2006/relationships/slide" Target="slides/slide84.xml"/><Relationship Id="rId10" Type="http://schemas.openxmlformats.org/officeDocument/2006/relationships/slide" Target="slides/slide32.xml"/><Relationship Id="rId19" Type="http://schemas.openxmlformats.org/officeDocument/2006/relationships/slide" Target="slides/slide71.xml"/><Relationship Id="rId4" Type="http://schemas.openxmlformats.org/officeDocument/2006/relationships/slide" Target="slides/slide4.xml"/><Relationship Id="rId9" Type="http://schemas.openxmlformats.org/officeDocument/2006/relationships/slide" Target="slides/slide26.xml"/><Relationship Id="rId14" Type="http://schemas.openxmlformats.org/officeDocument/2006/relationships/slide" Target="slides/slide49.xml"/><Relationship Id="rId22" Type="http://schemas.openxmlformats.org/officeDocument/2006/relationships/slide" Target="slides/slide82.xml"/><Relationship Id="rId27" Type="http://schemas.openxmlformats.org/officeDocument/2006/relationships/slide" Target="slides/slide10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Cumulative!$B$1</c:f>
              <c:strCache>
                <c:ptCount val="1"/>
                <c:pt idx="0">
                  <c:v>Library Proper</c:v>
                </c:pt>
              </c:strCache>
            </c:strRef>
          </c:tx>
          <c:spPr>
            <a:solidFill>
              <a:schemeClr val="accent5">
                <a:lumMod val="75000"/>
              </a:schemeClr>
            </a:solidFill>
            <a:ln>
              <a:noFill/>
            </a:ln>
            <a:effectLst/>
          </c:spPr>
          <c:invertIfNegative val="0"/>
          <c:trendline>
            <c:spPr>
              <a:ln w="19050" cap="rnd">
                <a:solidFill>
                  <a:schemeClr val="accent5">
                    <a:lumMod val="50000"/>
                  </a:schemeClr>
                </a:solidFill>
                <a:prstDash val="sysDot"/>
              </a:ln>
              <a:effectLst/>
            </c:spPr>
            <c:trendlineType val="log"/>
            <c:dispRSqr val="0"/>
            <c:dispEq val="0"/>
          </c:trendline>
          <c:cat>
            <c:strRef>
              <c:f>Cumulative!$A$2:$A$13</c:f>
              <c:strCache>
                <c:ptCount val="12"/>
                <c:pt idx="0">
                  <c:v>FY08</c:v>
                </c:pt>
                <c:pt idx="1">
                  <c:v>FY09</c:v>
                </c:pt>
                <c:pt idx="2">
                  <c:v>FY10</c:v>
                </c:pt>
                <c:pt idx="3">
                  <c:v>FY11</c:v>
                </c:pt>
                <c:pt idx="4">
                  <c:v>FY12</c:v>
                </c:pt>
                <c:pt idx="5">
                  <c:v>FY13</c:v>
                </c:pt>
                <c:pt idx="6">
                  <c:v>FY14</c:v>
                </c:pt>
                <c:pt idx="7">
                  <c:v>FY15</c:v>
                </c:pt>
                <c:pt idx="8">
                  <c:v>FY16</c:v>
                </c:pt>
                <c:pt idx="9">
                  <c:v>FY17</c:v>
                </c:pt>
                <c:pt idx="10">
                  <c:v>FY18</c:v>
                </c:pt>
                <c:pt idx="11">
                  <c:v>FY19</c:v>
                </c:pt>
              </c:strCache>
            </c:strRef>
          </c:cat>
          <c:val>
            <c:numRef>
              <c:f>Cumulative!$B$2:$B$13</c:f>
              <c:numCache>
                <c:formatCode>#,##0</c:formatCode>
                <c:ptCount val="12"/>
                <c:pt idx="0">
                  <c:v>185945</c:v>
                </c:pt>
                <c:pt idx="1">
                  <c:v>246244</c:v>
                </c:pt>
                <c:pt idx="2">
                  <c:v>274611</c:v>
                </c:pt>
                <c:pt idx="3">
                  <c:v>328005</c:v>
                </c:pt>
                <c:pt idx="4">
                  <c:v>326229</c:v>
                </c:pt>
                <c:pt idx="5">
                  <c:v>308806</c:v>
                </c:pt>
                <c:pt idx="6">
                  <c:v>331660</c:v>
                </c:pt>
                <c:pt idx="7">
                  <c:v>362407</c:v>
                </c:pt>
                <c:pt idx="8">
                  <c:v>363210</c:v>
                </c:pt>
                <c:pt idx="9">
                  <c:v>318869</c:v>
                </c:pt>
                <c:pt idx="10" formatCode="_(* #,##0_);_(* \(#,##0\);_(* &quot;-&quot;??_);_(@_)">
                  <c:v>234175</c:v>
                </c:pt>
                <c:pt idx="11" formatCode="_(* #,##0_);_(* \(#,##0\);_(* &quot;-&quot;??_);_(@_)">
                  <c:v>416305</c:v>
                </c:pt>
              </c:numCache>
            </c:numRef>
          </c:val>
          <c:extLst>
            <c:ext xmlns:c16="http://schemas.microsoft.com/office/drawing/2014/chart" uri="{C3380CC4-5D6E-409C-BE32-E72D297353CC}">
              <c16:uniqueId val="{00000000-0773-443C-86FE-5C8458C5C720}"/>
            </c:ext>
          </c:extLst>
        </c:ser>
        <c:ser>
          <c:idx val="1"/>
          <c:order val="1"/>
          <c:tx>
            <c:strRef>
              <c:f>Cumulative!$C$1</c:f>
              <c:strCache>
                <c:ptCount val="1"/>
                <c:pt idx="0">
                  <c:v>HCC Doors</c:v>
                </c:pt>
              </c:strCache>
            </c:strRef>
          </c:tx>
          <c:spPr>
            <a:solidFill>
              <a:srgbClr val="A50021"/>
            </a:solidFill>
            <a:ln>
              <a:noFill/>
            </a:ln>
            <a:effectLst/>
          </c:spPr>
          <c:invertIfNegative val="0"/>
          <c:cat>
            <c:strRef>
              <c:f>Cumulative!$A$2:$A$13</c:f>
              <c:strCache>
                <c:ptCount val="12"/>
                <c:pt idx="0">
                  <c:v>FY08</c:v>
                </c:pt>
                <c:pt idx="1">
                  <c:v>FY09</c:v>
                </c:pt>
                <c:pt idx="2">
                  <c:v>FY10</c:v>
                </c:pt>
                <c:pt idx="3">
                  <c:v>FY11</c:v>
                </c:pt>
                <c:pt idx="4">
                  <c:v>FY12</c:v>
                </c:pt>
                <c:pt idx="5">
                  <c:v>FY13</c:v>
                </c:pt>
                <c:pt idx="6">
                  <c:v>FY14</c:v>
                </c:pt>
                <c:pt idx="7">
                  <c:v>FY15</c:v>
                </c:pt>
                <c:pt idx="8">
                  <c:v>FY16</c:v>
                </c:pt>
                <c:pt idx="9">
                  <c:v>FY17</c:v>
                </c:pt>
                <c:pt idx="10">
                  <c:v>FY18</c:v>
                </c:pt>
                <c:pt idx="11">
                  <c:v>FY19</c:v>
                </c:pt>
              </c:strCache>
            </c:strRef>
          </c:cat>
          <c:val>
            <c:numRef>
              <c:f>Cumulative!$C$2:$C$13</c:f>
              <c:numCache>
                <c:formatCode>#,##0</c:formatCode>
                <c:ptCount val="12"/>
                <c:pt idx="0">
                  <c:v>0</c:v>
                </c:pt>
                <c:pt idx="1">
                  <c:v>0</c:v>
                </c:pt>
                <c:pt idx="2">
                  <c:v>0</c:v>
                </c:pt>
                <c:pt idx="3">
                  <c:v>0</c:v>
                </c:pt>
                <c:pt idx="4">
                  <c:v>0</c:v>
                </c:pt>
                <c:pt idx="5">
                  <c:v>0</c:v>
                </c:pt>
                <c:pt idx="6">
                  <c:v>0</c:v>
                </c:pt>
                <c:pt idx="7">
                  <c:v>0</c:v>
                </c:pt>
                <c:pt idx="8">
                  <c:v>84089</c:v>
                </c:pt>
                <c:pt idx="9">
                  <c:v>103517</c:v>
                </c:pt>
                <c:pt idx="10">
                  <c:v>85033</c:v>
                </c:pt>
                <c:pt idx="11">
                  <c:v>84529</c:v>
                </c:pt>
              </c:numCache>
            </c:numRef>
          </c:val>
          <c:extLst>
            <c:ext xmlns:c16="http://schemas.microsoft.com/office/drawing/2014/chart" uri="{C3380CC4-5D6E-409C-BE32-E72D297353CC}">
              <c16:uniqueId val="{00000001-0773-443C-86FE-5C8458C5C720}"/>
            </c:ext>
          </c:extLst>
        </c:ser>
        <c:ser>
          <c:idx val="2"/>
          <c:order val="2"/>
          <c:tx>
            <c:strRef>
              <c:f>Cumulative!$D$1</c:f>
              <c:strCache>
                <c:ptCount val="1"/>
                <c:pt idx="0">
                  <c:v>JCKL Doors</c:v>
                </c:pt>
              </c:strCache>
            </c:strRef>
          </c:tx>
          <c:spPr>
            <a:solidFill>
              <a:schemeClr val="accent6">
                <a:lumMod val="75000"/>
              </a:schemeClr>
            </a:solidFill>
            <a:ln>
              <a:noFill/>
            </a:ln>
            <a:effectLst/>
          </c:spPr>
          <c:invertIfNegative val="0"/>
          <c:cat>
            <c:strRef>
              <c:f>Cumulative!$A$2:$A$13</c:f>
              <c:strCache>
                <c:ptCount val="12"/>
                <c:pt idx="0">
                  <c:v>FY08</c:v>
                </c:pt>
                <c:pt idx="1">
                  <c:v>FY09</c:v>
                </c:pt>
                <c:pt idx="2">
                  <c:v>FY10</c:v>
                </c:pt>
                <c:pt idx="3">
                  <c:v>FY11</c:v>
                </c:pt>
                <c:pt idx="4">
                  <c:v>FY12</c:v>
                </c:pt>
                <c:pt idx="5">
                  <c:v>FY13</c:v>
                </c:pt>
                <c:pt idx="6">
                  <c:v>FY14</c:v>
                </c:pt>
                <c:pt idx="7">
                  <c:v>FY15</c:v>
                </c:pt>
                <c:pt idx="8">
                  <c:v>FY16</c:v>
                </c:pt>
                <c:pt idx="9">
                  <c:v>FY17</c:v>
                </c:pt>
                <c:pt idx="10">
                  <c:v>FY18</c:v>
                </c:pt>
                <c:pt idx="11">
                  <c:v>FY19</c:v>
                </c:pt>
              </c:strCache>
            </c:strRef>
          </c:cat>
          <c:val>
            <c:numRef>
              <c:f>Cumulative!$D$2:$D$13</c:f>
              <c:numCache>
                <c:formatCode>#,##0</c:formatCode>
                <c:ptCount val="12"/>
                <c:pt idx="0">
                  <c:v>290920</c:v>
                </c:pt>
                <c:pt idx="1">
                  <c:v>389875</c:v>
                </c:pt>
                <c:pt idx="2">
                  <c:v>422603</c:v>
                </c:pt>
                <c:pt idx="3">
                  <c:v>452539</c:v>
                </c:pt>
                <c:pt idx="4">
                  <c:v>424913</c:v>
                </c:pt>
                <c:pt idx="5">
                  <c:v>401723</c:v>
                </c:pt>
                <c:pt idx="6">
                  <c:v>412840</c:v>
                </c:pt>
                <c:pt idx="7">
                  <c:v>446259</c:v>
                </c:pt>
                <c:pt idx="8">
                  <c:v>451789</c:v>
                </c:pt>
                <c:pt idx="9">
                  <c:v>401555</c:v>
                </c:pt>
                <c:pt idx="10" formatCode="_(* #,##0_);_(* \(#,##0\);_(* &quot;-&quot;??_);_(@_)">
                  <c:v>274541</c:v>
                </c:pt>
                <c:pt idx="11" formatCode="_(* #,##0_);_(* \(#,##0\);_(* &quot;-&quot;??_);_(@_)">
                  <c:v>233100</c:v>
                </c:pt>
              </c:numCache>
            </c:numRef>
          </c:val>
          <c:extLst>
            <c:ext xmlns:c16="http://schemas.microsoft.com/office/drawing/2014/chart" uri="{C3380CC4-5D6E-409C-BE32-E72D297353CC}">
              <c16:uniqueId val="{00000002-0773-443C-86FE-5C8458C5C720}"/>
            </c:ext>
          </c:extLst>
        </c:ser>
        <c:dLbls>
          <c:showLegendKey val="0"/>
          <c:showVal val="0"/>
          <c:showCatName val="0"/>
          <c:showSerName val="0"/>
          <c:showPercent val="0"/>
          <c:showBubbleSize val="0"/>
        </c:dLbls>
        <c:gapWidth val="150"/>
        <c:axId val="185815976"/>
        <c:axId val="185816368"/>
      </c:barChart>
      <c:catAx>
        <c:axId val="18581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5816368"/>
        <c:crosses val="autoZero"/>
        <c:auto val="1"/>
        <c:lblAlgn val="ctr"/>
        <c:lblOffset val="100"/>
        <c:noMultiLvlLbl val="0"/>
      </c:catAx>
      <c:valAx>
        <c:axId val="185816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5815976"/>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57150" cap="flat" cmpd="sng" algn="ctr">
      <a:solidFill>
        <a:srgbClr val="FF0000"/>
      </a:solidFill>
      <a:round/>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81368633268669E-2"/>
          <c:y val="3.2105067452815661E-2"/>
          <c:w val="0.95181863136673128"/>
          <c:h val="0.90018748256283465"/>
        </c:manualLayout>
      </c:layout>
      <c:barChart>
        <c:barDir val="col"/>
        <c:grouping val="clustered"/>
        <c:varyColors val="0"/>
        <c:ser>
          <c:idx val="0"/>
          <c:order val="0"/>
          <c:tx>
            <c:strRef>
              <c:f>'Total Bookings Confirmed'!$AH$1</c:f>
              <c:strCache>
                <c:ptCount val="1"/>
                <c:pt idx="0">
                  <c:v>TOTAL</c:v>
                </c:pt>
              </c:strCache>
            </c:strRef>
          </c:tx>
          <c:spPr>
            <a:solidFill>
              <a:schemeClr val="accent5"/>
            </a:solidFill>
            <a:ln w="25400">
              <a:noFill/>
            </a:ln>
          </c:spPr>
          <c:invertIfNegative val="0"/>
          <c:dLbls>
            <c:dLbl>
              <c:idx val="1"/>
              <c:layout>
                <c:manualLayout>
                  <c:x val="0"/>
                  <c:y val="1.6563146997929608E-2"/>
                </c:manualLayout>
              </c:layout>
              <c:spPr>
                <a:noFill/>
                <a:ln w="25400">
                  <a:noFill/>
                </a:ln>
              </c:spPr>
              <c:txPr>
                <a:bodyPr/>
                <a:lstStyle/>
                <a:p>
                  <a:pPr>
                    <a:defRPr sz="9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4C-4DD1-BFDC-C653464BCC5B}"/>
                </c:ext>
              </c:extLst>
            </c:dLbl>
            <c:spPr>
              <a:noFill/>
              <a:ln w="25400">
                <a:noFill/>
              </a:ln>
            </c:spPr>
            <c:txPr>
              <a:bodyPr wrap="square" lIns="38100" tIns="19050" rIns="38100" bIns="19050" anchor="ctr">
                <a:spAutoFit/>
              </a:bodyPr>
              <a:lstStyle/>
              <a:p>
                <a:pPr>
                  <a:defRPr sz="9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ysDot"/>
              </a:ln>
              <a:effectLst/>
            </c:spPr>
            <c:trendlineType val="poly"/>
            <c:order val="2"/>
            <c:dispRSqr val="0"/>
            <c:dispEq val="0"/>
          </c:trendline>
          <c:cat>
            <c:strRef>
              <c:f>'Total Bookings Confirmed'!$A$2:$A$8</c:f>
              <c:strCache>
                <c:ptCount val="7"/>
                <c:pt idx="0">
                  <c:v>FY13</c:v>
                </c:pt>
                <c:pt idx="1">
                  <c:v>FY14</c:v>
                </c:pt>
                <c:pt idx="2">
                  <c:v>FY15</c:v>
                </c:pt>
                <c:pt idx="3">
                  <c:v>FY16</c:v>
                </c:pt>
                <c:pt idx="4">
                  <c:v>FY17</c:v>
                </c:pt>
                <c:pt idx="5">
                  <c:v>FY18</c:v>
                </c:pt>
                <c:pt idx="6">
                  <c:v>FY19</c:v>
                </c:pt>
              </c:strCache>
            </c:strRef>
          </c:cat>
          <c:val>
            <c:numRef>
              <c:f>'Total Bookings Confirmed'!$AH$2:$AH$8</c:f>
              <c:numCache>
                <c:formatCode>#,##0</c:formatCode>
                <c:ptCount val="7"/>
                <c:pt idx="0">
                  <c:v>14860</c:v>
                </c:pt>
                <c:pt idx="1">
                  <c:v>17397</c:v>
                </c:pt>
                <c:pt idx="2">
                  <c:v>27109</c:v>
                </c:pt>
                <c:pt idx="3">
                  <c:v>26608</c:v>
                </c:pt>
                <c:pt idx="4">
                  <c:v>20606</c:v>
                </c:pt>
                <c:pt idx="5">
                  <c:v>18669</c:v>
                </c:pt>
                <c:pt idx="6">
                  <c:v>18179</c:v>
                </c:pt>
              </c:numCache>
            </c:numRef>
          </c:val>
          <c:extLst>
            <c:ext xmlns:c16="http://schemas.microsoft.com/office/drawing/2014/chart" uri="{C3380CC4-5D6E-409C-BE32-E72D297353CC}">
              <c16:uniqueId val="{00000001-F24C-4DD1-BFDC-C653464BCC5B}"/>
            </c:ext>
          </c:extLst>
        </c:ser>
        <c:ser>
          <c:idx val="1"/>
          <c:order val="1"/>
          <c:tx>
            <c:strRef>
              <c:f>'Total Bookings Confirmed'!$AI$1</c:f>
              <c:strCache>
                <c:ptCount val="1"/>
                <c:pt idx="0">
                  <c:v>AVG/MONTH</c:v>
                </c:pt>
              </c:strCache>
            </c:strRef>
          </c:tx>
          <c:spPr>
            <a:solidFill>
              <a:srgbClr val="A50021"/>
            </a:solidFill>
            <a:ln w="25400">
              <a:noFill/>
            </a:ln>
          </c:spPr>
          <c:invertIfNegative val="0"/>
          <c:dLbls>
            <c:spPr>
              <a:noFill/>
              <a:ln w="25400">
                <a:noFill/>
              </a:ln>
            </c:spPr>
            <c:txPr>
              <a:bodyPr wrap="square" lIns="38100" tIns="19050" rIns="38100" bIns="19050" anchor="ctr">
                <a:spAutoFit/>
              </a:bodyPr>
              <a:lstStyle/>
              <a:p>
                <a:pPr>
                  <a:defRPr sz="9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'Total Bookings Confirmed'!$A$2:$A$8</c:f>
              <c:strCache>
                <c:ptCount val="7"/>
                <c:pt idx="0">
                  <c:v>FY13</c:v>
                </c:pt>
                <c:pt idx="1">
                  <c:v>FY14</c:v>
                </c:pt>
                <c:pt idx="2">
                  <c:v>FY15</c:v>
                </c:pt>
                <c:pt idx="3">
                  <c:v>FY16</c:v>
                </c:pt>
                <c:pt idx="4">
                  <c:v>FY17</c:v>
                </c:pt>
                <c:pt idx="5">
                  <c:v>FY18</c:v>
                </c:pt>
                <c:pt idx="6">
                  <c:v>FY19</c:v>
                </c:pt>
              </c:strCache>
            </c:strRef>
          </c:cat>
          <c:val>
            <c:numRef>
              <c:f>'Total Bookings Confirmed'!$AI$2:$AI$8</c:f>
              <c:numCache>
                <c:formatCode>#,##0</c:formatCode>
                <c:ptCount val="7"/>
                <c:pt idx="0">
                  <c:v>1238.3</c:v>
                </c:pt>
                <c:pt idx="1">
                  <c:v>1449.8</c:v>
                </c:pt>
                <c:pt idx="2">
                  <c:v>2259.0833333333335</c:v>
                </c:pt>
                <c:pt idx="3">
                  <c:v>2217.3333333333335</c:v>
                </c:pt>
                <c:pt idx="4">
                  <c:v>1717.1666666666667</c:v>
                </c:pt>
                <c:pt idx="5">
                  <c:v>1555.75</c:v>
                </c:pt>
                <c:pt idx="6">
                  <c:v>1514.9166666666667</c:v>
                </c:pt>
              </c:numCache>
            </c:numRef>
          </c:val>
          <c:extLst>
            <c:ext xmlns:c16="http://schemas.microsoft.com/office/drawing/2014/chart" uri="{C3380CC4-5D6E-409C-BE32-E72D297353CC}">
              <c16:uniqueId val="{00000002-F24C-4DD1-BFDC-C653464BCC5B}"/>
            </c:ext>
          </c:extLst>
        </c:ser>
        <c:dLbls>
          <c:showLegendKey val="0"/>
          <c:showVal val="0"/>
          <c:showCatName val="0"/>
          <c:showSerName val="0"/>
          <c:showPercent val="0"/>
          <c:showBubbleSize val="0"/>
        </c:dLbls>
        <c:gapWidth val="219"/>
        <c:overlap val="-27"/>
        <c:axId val="459401432"/>
        <c:axId val="1"/>
      </c:barChart>
      <c:catAx>
        <c:axId val="45940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vert="horz"/>
          <a:lstStyle/>
          <a:p>
            <a:pPr>
              <a:defRPr sz="9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9525">
            <a:noFill/>
          </a:ln>
        </c:spPr>
        <c:txPr>
          <a:bodyPr rot="0" vert="horz"/>
          <a:lstStyle/>
          <a:p>
            <a:pPr>
              <a:defRPr sz="900" b="0" i="0" u="none" strike="noStrike" baseline="0">
                <a:solidFill>
                  <a:srgbClr val="000000"/>
                </a:solidFill>
                <a:latin typeface="Calibri"/>
                <a:ea typeface="Calibri"/>
                <a:cs typeface="Calibri"/>
              </a:defRPr>
            </a:pPr>
            <a:endParaRPr lang="en-US"/>
          </a:p>
        </c:txPr>
        <c:crossAx val="459401432"/>
        <c:crosses val="autoZero"/>
        <c:crossBetween val="between"/>
      </c:valAx>
      <c:spPr>
        <a:noFill/>
        <a:ln w="25400">
          <a:noFill/>
        </a:ln>
      </c:spPr>
    </c:plotArea>
    <c:legend>
      <c:legendPos val="r"/>
      <c:layout>
        <c:manualLayout>
          <c:xMode val="edge"/>
          <c:yMode val="edge"/>
          <c:x val="0.10816862566092282"/>
          <c:y val="0.96762421121962949"/>
          <c:w val="0.79478947053442428"/>
          <c:h val="3.106061686099959E-2"/>
        </c:manualLayout>
      </c:layout>
      <c:overlay val="0"/>
      <c:spPr>
        <a:noFill/>
        <a:ln w="25400">
          <a:noFill/>
        </a:ln>
      </c:spPr>
      <c:txPr>
        <a:bodyPr/>
        <a:lstStyle/>
        <a:p>
          <a:pPr>
            <a:defRPr sz="825"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chemeClr val="bg1"/>
    </a:solidFill>
    <a:ln w="9525" cap="flat" cmpd="sng" algn="ctr">
      <a:solidFill>
        <a:schemeClr val="bg1">
          <a:lumMod val="50000"/>
        </a:schemeClr>
      </a:solid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'Yearly Comparison'!$K$17</c:f>
              <c:strCache>
                <c:ptCount val="1"/>
                <c:pt idx="0">
                  <c:v>FY17</c:v>
                </c:pt>
              </c:strCache>
            </c:strRef>
          </c:tx>
          <c:spPr>
            <a:ln w="28575" cap="rnd">
              <a:solidFill>
                <a:schemeClr val="accent1"/>
              </a:solidFill>
              <a:round/>
            </a:ln>
            <a:effectLst/>
          </c:spPr>
          <c:marker>
            <c:symbol val="none"/>
          </c:marker>
          <c:cat>
            <c:strRef>
              <c:f>'Yearly Comparison'!$A$18:$A$29</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'Yearly Comparison'!$K$18:$K$29</c:f>
              <c:numCache>
                <c:formatCode>#,##0</c:formatCode>
                <c:ptCount val="12"/>
                <c:pt idx="0">
                  <c:v>1059</c:v>
                </c:pt>
                <c:pt idx="1">
                  <c:v>2172</c:v>
                </c:pt>
                <c:pt idx="2">
                  <c:v>2472</c:v>
                </c:pt>
                <c:pt idx="3">
                  <c:v>3010</c:v>
                </c:pt>
                <c:pt idx="4">
                  <c:v>2327</c:v>
                </c:pt>
                <c:pt idx="5">
                  <c:v>1029</c:v>
                </c:pt>
                <c:pt idx="6">
                  <c:v>2085</c:v>
                </c:pt>
                <c:pt idx="7">
                  <c:v>2227</c:v>
                </c:pt>
                <c:pt idx="8">
                  <c:v>2282</c:v>
                </c:pt>
                <c:pt idx="9">
                  <c:v>2048</c:v>
                </c:pt>
                <c:pt idx="10">
                  <c:v>1146</c:v>
                </c:pt>
                <c:pt idx="11">
                  <c:v>1174</c:v>
                </c:pt>
              </c:numCache>
            </c:numRef>
          </c:val>
          <c:smooth val="0"/>
          <c:extLst>
            <c:ext xmlns:c16="http://schemas.microsoft.com/office/drawing/2014/chart" uri="{C3380CC4-5D6E-409C-BE32-E72D297353CC}">
              <c16:uniqueId val="{00000000-92F0-4C0C-949C-09C8BAFCE308}"/>
            </c:ext>
          </c:extLst>
        </c:ser>
        <c:ser>
          <c:idx val="1"/>
          <c:order val="1"/>
          <c:tx>
            <c:strRef>
              <c:f>'Yearly Comparison'!$L$17</c:f>
              <c:strCache>
                <c:ptCount val="1"/>
                <c:pt idx="0">
                  <c:v>FY18</c:v>
                </c:pt>
              </c:strCache>
            </c:strRef>
          </c:tx>
          <c:spPr>
            <a:ln w="28575" cap="rnd">
              <a:solidFill>
                <a:schemeClr val="accent5"/>
              </a:solidFill>
              <a:round/>
            </a:ln>
            <a:effectLst/>
          </c:spPr>
          <c:marker>
            <c:symbol val="none"/>
          </c:marker>
          <c:cat>
            <c:strRef>
              <c:f>'Yearly Comparison'!$A$18:$A$29</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'Yearly Comparison'!$L$18:$L$29</c:f>
              <c:numCache>
                <c:formatCode>#,##0</c:formatCode>
                <c:ptCount val="12"/>
                <c:pt idx="0">
                  <c:v>802</c:v>
                </c:pt>
                <c:pt idx="1">
                  <c:v>1710</c:v>
                </c:pt>
                <c:pt idx="2">
                  <c:v>2178</c:v>
                </c:pt>
                <c:pt idx="3">
                  <c:v>2585</c:v>
                </c:pt>
                <c:pt idx="4">
                  <c:v>1817</c:v>
                </c:pt>
                <c:pt idx="5">
                  <c:v>766</c:v>
                </c:pt>
                <c:pt idx="6">
                  <c:v>1655</c:v>
                </c:pt>
                <c:pt idx="7">
                  <c:v>1766</c:v>
                </c:pt>
                <c:pt idx="8">
                  <c:v>1549</c:v>
                </c:pt>
                <c:pt idx="9">
                  <c:v>2092</c:v>
                </c:pt>
                <c:pt idx="10">
                  <c:v>775</c:v>
                </c:pt>
                <c:pt idx="11">
                  <c:v>1018</c:v>
                </c:pt>
              </c:numCache>
            </c:numRef>
          </c:val>
          <c:smooth val="0"/>
          <c:extLst>
            <c:ext xmlns:c16="http://schemas.microsoft.com/office/drawing/2014/chart" uri="{C3380CC4-5D6E-409C-BE32-E72D297353CC}">
              <c16:uniqueId val="{00000001-92F0-4C0C-949C-09C8BAFCE308}"/>
            </c:ext>
          </c:extLst>
        </c:ser>
        <c:ser>
          <c:idx val="2"/>
          <c:order val="2"/>
          <c:tx>
            <c:strRef>
              <c:f>'Yearly Comparison'!$M$17</c:f>
              <c:strCache>
                <c:ptCount val="1"/>
                <c:pt idx="0">
                  <c:v>FY19</c:v>
                </c:pt>
              </c:strCache>
            </c:strRef>
          </c:tx>
          <c:spPr>
            <a:ln w="28575" cap="rnd">
              <a:solidFill>
                <a:schemeClr val="accent4"/>
              </a:solidFill>
              <a:round/>
            </a:ln>
            <a:effectLst/>
          </c:spPr>
          <c:marker>
            <c:symbol val="none"/>
          </c:marker>
          <c:cat>
            <c:strRef>
              <c:f>'Yearly Comparison'!$A$18:$A$29</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'Yearly Comparison'!$M$18:$M$29</c:f>
              <c:numCache>
                <c:formatCode>#,##0</c:formatCode>
                <c:ptCount val="12"/>
                <c:pt idx="0">
                  <c:v>710</c:v>
                </c:pt>
                <c:pt idx="1">
                  <c:v>1512</c:v>
                </c:pt>
                <c:pt idx="2">
                  <c:v>1776</c:v>
                </c:pt>
                <c:pt idx="3">
                  <c:v>2272</c:v>
                </c:pt>
                <c:pt idx="4">
                  <c:v>1338</c:v>
                </c:pt>
                <c:pt idx="5">
                  <c:v>694</c:v>
                </c:pt>
                <c:pt idx="6">
                  <c:v>1517</c:v>
                </c:pt>
                <c:pt idx="7">
                  <c:v>1486</c:v>
                </c:pt>
                <c:pt idx="8">
                  <c:v>1305</c:v>
                </c:pt>
                <c:pt idx="9">
                  <c:v>1580</c:v>
                </c:pt>
                <c:pt idx="10">
                  <c:v>658</c:v>
                </c:pt>
                <c:pt idx="11">
                  <c:v>673</c:v>
                </c:pt>
              </c:numCache>
            </c:numRef>
          </c:val>
          <c:smooth val="0"/>
          <c:extLst>
            <c:ext xmlns:c16="http://schemas.microsoft.com/office/drawing/2014/chart" uri="{C3380CC4-5D6E-409C-BE32-E72D297353CC}">
              <c16:uniqueId val="{00000002-92F0-4C0C-949C-09C8BAFCE308}"/>
            </c:ext>
          </c:extLst>
        </c:ser>
        <c:ser>
          <c:idx val="3"/>
          <c:order val="3"/>
          <c:tx>
            <c:strRef>
              <c:f>'Yearly Comparison'!$N$17</c:f>
              <c:strCache>
                <c:ptCount val="1"/>
                <c:pt idx="0">
                  <c:v>5 year avg</c:v>
                </c:pt>
              </c:strCache>
            </c:strRef>
          </c:tx>
          <c:spPr>
            <a:ln w="28575" cap="rnd">
              <a:solidFill>
                <a:schemeClr val="bg1">
                  <a:lumMod val="65000"/>
                </a:schemeClr>
              </a:solidFill>
              <a:round/>
            </a:ln>
            <a:effectLst/>
          </c:spPr>
          <c:marker>
            <c:symbol val="none"/>
          </c:marker>
          <c:cat>
            <c:strRef>
              <c:f>'Yearly Comparison'!$A$18:$A$29</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'Yearly Comparison'!$N$18:$N$29</c:f>
              <c:numCache>
                <c:formatCode>#,##0</c:formatCode>
                <c:ptCount val="12"/>
                <c:pt idx="0">
                  <c:v>1297.5999999999999</c:v>
                </c:pt>
                <c:pt idx="1">
                  <c:v>2445.8000000000002</c:v>
                </c:pt>
                <c:pt idx="2">
                  <c:v>4060.8</c:v>
                </c:pt>
                <c:pt idx="3">
                  <c:v>4522</c:v>
                </c:pt>
                <c:pt idx="4">
                  <c:v>3459.8</c:v>
                </c:pt>
                <c:pt idx="5">
                  <c:v>1727.2</c:v>
                </c:pt>
                <c:pt idx="6">
                  <c:v>2418.6</c:v>
                </c:pt>
                <c:pt idx="7">
                  <c:v>3339.4</c:v>
                </c:pt>
                <c:pt idx="8">
                  <c:v>3321.4</c:v>
                </c:pt>
                <c:pt idx="9">
                  <c:v>3709.4</c:v>
                </c:pt>
                <c:pt idx="10">
                  <c:v>1418.2</c:v>
                </c:pt>
                <c:pt idx="11">
                  <c:v>1283.5999999999999</c:v>
                </c:pt>
              </c:numCache>
            </c:numRef>
          </c:val>
          <c:smooth val="0"/>
          <c:extLst>
            <c:ext xmlns:c16="http://schemas.microsoft.com/office/drawing/2014/chart" uri="{C3380CC4-5D6E-409C-BE32-E72D297353CC}">
              <c16:uniqueId val="{00000003-92F0-4C0C-949C-09C8BAFCE308}"/>
            </c:ext>
          </c:extLst>
        </c:ser>
        <c:dLbls>
          <c:showLegendKey val="0"/>
          <c:showVal val="0"/>
          <c:showCatName val="0"/>
          <c:showSerName val="0"/>
          <c:showPercent val="0"/>
          <c:showBubbleSize val="0"/>
        </c:dLbls>
        <c:smooth val="0"/>
        <c:axId val="181837080"/>
        <c:axId val="183225432"/>
      </c:lineChart>
      <c:catAx>
        <c:axId val="18183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3225432"/>
        <c:crosses val="autoZero"/>
        <c:auto val="1"/>
        <c:lblAlgn val="ctr"/>
        <c:lblOffset val="100"/>
        <c:noMultiLvlLbl val="0"/>
      </c:catAx>
      <c:valAx>
        <c:axId val="183225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1837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ysClr val="windowText" lastClr="000000"/>
                </a:solidFill>
                <a:latin typeface="+mn-lt"/>
                <a:ea typeface="+mn-ea"/>
                <a:cs typeface="+mn-cs"/>
              </a:defRPr>
            </a:pPr>
            <a:endParaRPr lang="en-US"/>
          </a:p>
        </c:txPr>
      </c:dTable>
      <c:spPr>
        <a:noFill/>
        <a:ln>
          <a:noFill/>
        </a:ln>
        <a:effectLst/>
      </c:spPr>
    </c:plotArea>
    <c:plotVisOnly val="1"/>
    <c:dispBlanksAs val="gap"/>
    <c:showDLblsOverMax val="0"/>
  </c:chart>
  <c:spPr>
    <a:solidFill>
      <a:schemeClr val="bg1"/>
    </a:solidFill>
    <a:ln w="9525" cap="flat" cmpd="sng" algn="ctr">
      <a:solidFill>
        <a:srgbClr val="FF0000"/>
      </a:solidFill>
      <a:round/>
    </a:ln>
    <a:effectLst/>
  </c:spPr>
  <c:txPr>
    <a:bodyPr/>
    <a:lstStyle/>
    <a:p>
      <a:pPr>
        <a:defRPr>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17844941091612E-2"/>
          <c:y val="3.5972383666816966E-2"/>
          <c:w val="0.82358162135170254"/>
          <c:h val="0.88006769412075092"/>
        </c:manualLayout>
      </c:layout>
      <c:barChart>
        <c:barDir val="col"/>
        <c:grouping val="clustered"/>
        <c:varyColors val="0"/>
        <c:ser>
          <c:idx val="4"/>
          <c:order val="4"/>
          <c:tx>
            <c:strRef>
              <c:f>'Yearly Comparison'!$A$11</c:f>
              <c:strCache>
                <c:ptCount val="1"/>
                <c:pt idx="0">
                  <c:v>Total</c:v>
                </c:pt>
              </c:strCache>
            </c:strRef>
          </c:tx>
          <c:spPr>
            <a:solidFill>
              <a:schemeClr val="bg1">
                <a:lumMod val="65000"/>
              </a:schemeClr>
            </a:solidFill>
            <a:ln>
              <a:solidFill>
                <a:schemeClr val="bg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bg1">
                    <a:lumMod val="65000"/>
                  </a:schemeClr>
                </a:solidFill>
                <a:prstDash val="sysDot"/>
              </a:ln>
              <a:effectLst/>
            </c:spPr>
            <c:trendlineType val="linear"/>
            <c:dispRSqr val="0"/>
            <c:dispEq val="0"/>
          </c:trendline>
          <c:cat>
            <c:strRef>
              <c:f>'Yearly Comparison'!$B$3:$M$3</c:f>
              <c:strCache>
                <c:ptCount val="4"/>
                <c:pt idx="0">
                  <c:v>FY16</c:v>
                </c:pt>
                <c:pt idx="1">
                  <c:v>FY17</c:v>
                </c:pt>
                <c:pt idx="2">
                  <c:v>FY18</c:v>
                </c:pt>
                <c:pt idx="3">
                  <c:v>FY19</c:v>
                </c:pt>
              </c:strCache>
            </c:strRef>
          </c:cat>
          <c:val>
            <c:numRef>
              <c:f>'Yearly Comparison'!$B$11:$M$11</c:f>
              <c:numCache>
                <c:formatCode>#,##0</c:formatCode>
                <c:ptCount val="4"/>
                <c:pt idx="0">
                  <c:v>39043</c:v>
                </c:pt>
                <c:pt idx="1">
                  <c:v>23031</c:v>
                </c:pt>
                <c:pt idx="2">
                  <c:v>18758</c:v>
                </c:pt>
                <c:pt idx="3">
                  <c:v>15532</c:v>
                </c:pt>
              </c:numCache>
            </c:numRef>
          </c:val>
          <c:extLst>
            <c:ext xmlns:c16="http://schemas.microsoft.com/office/drawing/2014/chart" uri="{C3380CC4-5D6E-409C-BE32-E72D297353CC}">
              <c16:uniqueId val="{00000000-9DF0-41F7-88C6-F5DEE9B47C3A}"/>
            </c:ext>
          </c:extLst>
        </c:ser>
        <c:dLbls>
          <c:showLegendKey val="0"/>
          <c:showVal val="0"/>
          <c:showCatName val="0"/>
          <c:showSerName val="0"/>
          <c:showPercent val="0"/>
          <c:showBubbleSize val="0"/>
        </c:dLbls>
        <c:gapWidth val="150"/>
        <c:axId val="183226608"/>
        <c:axId val="183227000"/>
      </c:barChart>
      <c:lineChart>
        <c:grouping val="standard"/>
        <c:varyColors val="0"/>
        <c:ser>
          <c:idx val="0"/>
          <c:order val="0"/>
          <c:tx>
            <c:strRef>
              <c:f>'Yearly Comparison'!$A$4</c:f>
              <c:strCache>
                <c:ptCount val="1"/>
                <c:pt idx="0">
                  <c:v>Undergrad</c:v>
                </c:pt>
              </c:strCache>
            </c:strRef>
          </c:tx>
          <c:spPr>
            <a:ln w="28575" cap="rnd">
              <a:solidFill>
                <a:schemeClr val="accent5"/>
              </a:solidFill>
              <a:round/>
            </a:ln>
            <a:effectLst/>
          </c:spPr>
          <c:marker>
            <c:symbol val="none"/>
          </c:marker>
          <c:cat>
            <c:strRef>
              <c:f>'Yearly Comparison'!$B$3:$M$3</c:f>
              <c:strCache>
                <c:ptCount val="4"/>
                <c:pt idx="0">
                  <c:v>FY16</c:v>
                </c:pt>
                <c:pt idx="1">
                  <c:v>FY17</c:v>
                </c:pt>
                <c:pt idx="2">
                  <c:v>FY18</c:v>
                </c:pt>
                <c:pt idx="3">
                  <c:v>FY19</c:v>
                </c:pt>
              </c:strCache>
            </c:strRef>
          </c:cat>
          <c:val>
            <c:numRef>
              <c:f>'Yearly Comparison'!$B$4:$M$4</c:f>
              <c:numCache>
                <c:formatCode>#,##0</c:formatCode>
                <c:ptCount val="4"/>
                <c:pt idx="0">
                  <c:v>18480</c:v>
                </c:pt>
                <c:pt idx="1">
                  <c:v>10374</c:v>
                </c:pt>
                <c:pt idx="2">
                  <c:v>8731</c:v>
                </c:pt>
                <c:pt idx="3">
                  <c:v>7234</c:v>
                </c:pt>
              </c:numCache>
            </c:numRef>
          </c:val>
          <c:smooth val="0"/>
          <c:extLst>
            <c:ext xmlns:c16="http://schemas.microsoft.com/office/drawing/2014/chart" uri="{C3380CC4-5D6E-409C-BE32-E72D297353CC}">
              <c16:uniqueId val="{00000001-9DF0-41F7-88C6-F5DEE9B47C3A}"/>
            </c:ext>
          </c:extLst>
        </c:ser>
        <c:ser>
          <c:idx val="1"/>
          <c:order val="1"/>
          <c:tx>
            <c:strRef>
              <c:f>'Yearly Comparison'!$A$5</c:f>
              <c:strCache>
                <c:ptCount val="1"/>
                <c:pt idx="0">
                  <c:v>Grad</c:v>
                </c:pt>
              </c:strCache>
            </c:strRef>
          </c:tx>
          <c:spPr>
            <a:ln w="28575" cap="rnd">
              <a:solidFill>
                <a:srgbClr val="A50021"/>
              </a:solidFill>
              <a:round/>
            </a:ln>
            <a:effectLst/>
          </c:spPr>
          <c:marker>
            <c:symbol val="none"/>
          </c:marker>
          <c:cat>
            <c:strRef>
              <c:f>'Yearly Comparison'!$B$3:$M$3</c:f>
              <c:strCache>
                <c:ptCount val="4"/>
                <c:pt idx="0">
                  <c:v>FY16</c:v>
                </c:pt>
                <c:pt idx="1">
                  <c:v>FY17</c:v>
                </c:pt>
                <c:pt idx="2">
                  <c:v>FY18</c:v>
                </c:pt>
                <c:pt idx="3">
                  <c:v>FY19</c:v>
                </c:pt>
              </c:strCache>
            </c:strRef>
          </c:cat>
          <c:val>
            <c:numRef>
              <c:f>'Yearly Comparison'!$B$5:$M$5</c:f>
              <c:numCache>
                <c:formatCode>#,##0</c:formatCode>
                <c:ptCount val="4"/>
                <c:pt idx="0">
                  <c:v>5322</c:v>
                </c:pt>
                <c:pt idx="1">
                  <c:v>2709</c:v>
                </c:pt>
                <c:pt idx="2">
                  <c:v>2078</c:v>
                </c:pt>
                <c:pt idx="3">
                  <c:v>1943</c:v>
                </c:pt>
              </c:numCache>
            </c:numRef>
          </c:val>
          <c:smooth val="0"/>
          <c:extLst>
            <c:ext xmlns:c16="http://schemas.microsoft.com/office/drawing/2014/chart" uri="{C3380CC4-5D6E-409C-BE32-E72D297353CC}">
              <c16:uniqueId val="{00000002-9DF0-41F7-88C6-F5DEE9B47C3A}"/>
            </c:ext>
          </c:extLst>
        </c:ser>
        <c:ser>
          <c:idx val="2"/>
          <c:order val="2"/>
          <c:tx>
            <c:strRef>
              <c:f>'Yearly Comparison'!$A$6</c:f>
              <c:strCache>
                <c:ptCount val="1"/>
                <c:pt idx="0">
                  <c:v>Staff</c:v>
                </c:pt>
              </c:strCache>
            </c:strRef>
          </c:tx>
          <c:spPr>
            <a:ln w="28575" cap="rnd">
              <a:solidFill>
                <a:schemeClr val="accent6">
                  <a:lumMod val="75000"/>
                </a:schemeClr>
              </a:solidFill>
              <a:round/>
            </a:ln>
            <a:effectLst/>
          </c:spPr>
          <c:marker>
            <c:symbol val="none"/>
          </c:marker>
          <c:cat>
            <c:strRef>
              <c:f>'Yearly Comparison'!$B$3:$M$3</c:f>
              <c:strCache>
                <c:ptCount val="4"/>
                <c:pt idx="0">
                  <c:v>FY16</c:v>
                </c:pt>
                <c:pt idx="1">
                  <c:v>FY17</c:v>
                </c:pt>
                <c:pt idx="2">
                  <c:v>FY18</c:v>
                </c:pt>
                <c:pt idx="3">
                  <c:v>FY19</c:v>
                </c:pt>
              </c:strCache>
            </c:strRef>
          </c:cat>
          <c:val>
            <c:numRef>
              <c:f>'Yearly Comparison'!$B$6:$M$6</c:f>
              <c:numCache>
                <c:formatCode>#,##0</c:formatCode>
                <c:ptCount val="4"/>
                <c:pt idx="0">
                  <c:v>4636</c:v>
                </c:pt>
                <c:pt idx="1">
                  <c:v>3192</c:v>
                </c:pt>
                <c:pt idx="2">
                  <c:v>2744</c:v>
                </c:pt>
                <c:pt idx="3">
                  <c:v>1996</c:v>
                </c:pt>
              </c:numCache>
            </c:numRef>
          </c:val>
          <c:smooth val="0"/>
          <c:extLst>
            <c:ext xmlns:c16="http://schemas.microsoft.com/office/drawing/2014/chart" uri="{C3380CC4-5D6E-409C-BE32-E72D297353CC}">
              <c16:uniqueId val="{00000003-9DF0-41F7-88C6-F5DEE9B47C3A}"/>
            </c:ext>
          </c:extLst>
        </c:ser>
        <c:ser>
          <c:idx val="3"/>
          <c:order val="3"/>
          <c:tx>
            <c:strRef>
              <c:f>'Yearly Comparison'!$A$7</c:f>
              <c:strCache>
                <c:ptCount val="1"/>
                <c:pt idx="0">
                  <c:v>Faculty</c:v>
                </c:pt>
              </c:strCache>
            </c:strRef>
          </c:tx>
          <c:spPr>
            <a:ln w="28575" cap="rnd">
              <a:solidFill>
                <a:srgbClr val="7030A0"/>
              </a:solidFill>
              <a:round/>
            </a:ln>
            <a:effectLst/>
          </c:spPr>
          <c:marker>
            <c:symbol val="none"/>
          </c:marker>
          <c:cat>
            <c:strRef>
              <c:f>'Yearly Comparison'!$B$3:$M$3</c:f>
              <c:strCache>
                <c:ptCount val="4"/>
                <c:pt idx="0">
                  <c:v>FY16</c:v>
                </c:pt>
                <c:pt idx="1">
                  <c:v>FY17</c:v>
                </c:pt>
                <c:pt idx="2">
                  <c:v>FY18</c:v>
                </c:pt>
                <c:pt idx="3">
                  <c:v>FY19</c:v>
                </c:pt>
              </c:strCache>
            </c:strRef>
          </c:cat>
          <c:val>
            <c:numRef>
              <c:f>'Yearly Comparison'!$B$7:$M$7</c:f>
              <c:numCache>
                <c:formatCode>#,##0</c:formatCode>
                <c:ptCount val="4"/>
                <c:pt idx="0">
                  <c:v>8903</c:v>
                </c:pt>
                <c:pt idx="1">
                  <c:v>5554</c:v>
                </c:pt>
                <c:pt idx="2">
                  <c:v>4143</c:v>
                </c:pt>
                <c:pt idx="3">
                  <c:v>3068</c:v>
                </c:pt>
              </c:numCache>
            </c:numRef>
          </c:val>
          <c:smooth val="0"/>
          <c:extLst>
            <c:ext xmlns:c16="http://schemas.microsoft.com/office/drawing/2014/chart" uri="{C3380CC4-5D6E-409C-BE32-E72D297353CC}">
              <c16:uniqueId val="{00000004-9DF0-41F7-88C6-F5DEE9B47C3A}"/>
            </c:ext>
          </c:extLst>
        </c:ser>
        <c:dLbls>
          <c:showLegendKey val="0"/>
          <c:showVal val="0"/>
          <c:showCatName val="0"/>
          <c:showSerName val="0"/>
          <c:showPercent val="0"/>
          <c:showBubbleSize val="0"/>
        </c:dLbls>
        <c:marker val="1"/>
        <c:smooth val="0"/>
        <c:axId val="183226608"/>
        <c:axId val="183227000"/>
      </c:lineChart>
      <c:catAx>
        <c:axId val="18322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3227000"/>
        <c:crosses val="autoZero"/>
        <c:auto val="1"/>
        <c:lblAlgn val="ctr"/>
        <c:lblOffset val="100"/>
        <c:noMultiLvlLbl val="0"/>
      </c:catAx>
      <c:valAx>
        <c:axId val="183227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8322660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bg1">
          <a:lumMod val="50000"/>
        </a:schemeClr>
      </a:solidFill>
      <a:round/>
    </a:ln>
    <a:effectLst/>
  </c:spPr>
  <c:txPr>
    <a:bodyPr/>
    <a:lstStyle/>
    <a:p>
      <a:pPr>
        <a:defRPr sz="12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33EBEFDC-432F-4864-A9F4-991DFA285A4D}" type="datetimeFigureOut">
              <a:rPr lang="en-US" smtClean="0"/>
              <a:t>7/26/2019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7050ED21-A59B-478A-9F0A-0FDF213821B3}" type="slidenum">
              <a:rPr lang="en-US" smtClean="0"/>
              <a:t>‹#›</a:t>
            </a:fld>
            <a:endParaRPr lang="en-US" dirty="0"/>
          </a:p>
        </p:txBody>
      </p:sp>
    </p:spTree>
    <p:extLst>
      <p:ext uri="{BB962C8B-B14F-4D97-AF65-F5344CB8AC3E}">
        <p14:creationId xmlns:p14="http://schemas.microsoft.com/office/powerpoint/2010/main" val="1556088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ED21-A59B-478A-9F0A-0FDF213821B3}" type="slidenum">
              <a:rPr lang="en-US" smtClean="0"/>
              <a:t>1</a:t>
            </a:fld>
            <a:endParaRPr lang="en-US" dirty="0"/>
          </a:p>
        </p:txBody>
      </p:sp>
    </p:spTree>
    <p:extLst>
      <p:ext uri="{BB962C8B-B14F-4D97-AF65-F5344CB8AC3E}">
        <p14:creationId xmlns:p14="http://schemas.microsoft.com/office/powerpoint/2010/main" val="1055395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e4764e53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endParaRPr dirty="0"/>
          </a:p>
        </p:txBody>
      </p:sp>
      <p:sp>
        <p:nvSpPr>
          <p:cNvPr id="107" name="Google Shape;107;g3e4764e53e_0_0: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55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21" name="Google Shape;121;p7: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170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00" name="Google Shape;100;p3: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5894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07" name="Google Shape;107;p4: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33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73221" y="4400550"/>
            <a:ext cx="5385767"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14" name="Google Shape;114;p5:notes"/>
          <p:cNvSpPr>
            <a:spLocks noGrp="1" noRot="1" noChangeAspect="1"/>
          </p:cNvSpPr>
          <p:nvPr>
            <p:ph type="sldImg" idx="2"/>
          </p:nvPr>
        </p:nvSpPr>
        <p:spPr>
          <a:xfrm>
            <a:off x="1309688" y="1143000"/>
            <a:ext cx="4113212"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3274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21" name="Google Shape;121;p6: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2056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28" name="Google Shape;128;p7: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9830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0ED21-A59B-478A-9F0A-0FDF213821B3}" type="slidenum">
              <a:rPr lang="en-US" smtClean="0"/>
              <a:t>51</a:t>
            </a:fld>
            <a:endParaRPr lang="en-US" dirty="0"/>
          </a:p>
        </p:txBody>
      </p:sp>
    </p:spTree>
    <p:extLst>
      <p:ext uri="{BB962C8B-B14F-4D97-AF65-F5344CB8AC3E}">
        <p14:creationId xmlns:p14="http://schemas.microsoft.com/office/powerpoint/2010/main" val="26418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ED21-A59B-478A-9F0A-0FDF213821B3}" type="slidenum">
              <a:rPr lang="en-US" smtClean="0"/>
              <a:t>59</a:t>
            </a:fld>
            <a:endParaRPr lang="en-US" dirty="0"/>
          </a:p>
        </p:txBody>
      </p:sp>
    </p:spTree>
    <p:extLst>
      <p:ext uri="{BB962C8B-B14F-4D97-AF65-F5344CB8AC3E}">
        <p14:creationId xmlns:p14="http://schemas.microsoft.com/office/powerpoint/2010/main" val="191166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ED21-A59B-478A-9F0A-0FDF213821B3}" type="slidenum">
              <a:rPr lang="en-US" smtClean="0"/>
              <a:t>4</a:t>
            </a:fld>
            <a:endParaRPr lang="en-US" dirty="0"/>
          </a:p>
        </p:txBody>
      </p:sp>
    </p:spTree>
    <p:extLst>
      <p:ext uri="{BB962C8B-B14F-4D97-AF65-F5344CB8AC3E}">
        <p14:creationId xmlns:p14="http://schemas.microsoft.com/office/powerpoint/2010/main" val="18218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334963" y="663575"/>
            <a:ext cx="5902325" cy="3321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57226" y="4205515"/>
            <a:ext cx="5257799" cy="3984171"/>
          </a:xfrm>
          <a:prstGeom prst="rect">
            <a:avLst/>
          </a:prstGeom>
        </p:spPr>
        <p:txBody>
          <a:bodyPr lIns="88125" tIns="88125" rIns="88125" bIns="88125" anchor="t" anchorCtr="0">
            <a:noAutofit/>
          </a:bodyPr>
          <a:lstStyle/>
          <a:p>
            <a:endParaRPr/>
          </a:p>
        </p:txBody>
      </p:sp>
    </p:spTree>
    <p:extLst>
      <p:ext uri="{BB962C8B-B14F-4D97-AF65-F5344CB8AC3E}">
        <p14:creationId xmlns:p14="http://schemas.microsoft.com/office/powerpoint/2010/main" val="2967767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34963" y="663575"/>
            <a:ext cx="5902325" cy="3321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57225" y="4205515"/>
            <a:ext cx="5257800" cy="3984171"/>
          </a:xfrm>
          <a:prstGeom prst="rect">
            <a:avLst/>
          </a:prstGeom>
        </p:spPr>
        <p:txBody>
          <a:bodyPr lIns="88125" tIns="88125" rIns="88125" bIns="88125" anchor="t" anchorCtr="0">
            <a:noAutofit/>
          </a:bodyPr>
          <a:lstStyle/>
          <a:p>
            <a:endParaRPr/>
          </a:p>
        </p:txBody>
      </p:sp>
    </p:spTree>
    <p:extLst>
      <p:ext uri="{BB962C8B-B14F-4D97-AF65-F5344CB8AC3E}">
        <p14:creationId xmlns:p14="http://schemas.microsoft.com/office/powerpoint/2010/main" val="12272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34963" y="663575"/>
            <a:ext cx="5902325" cy="3321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57225" y="4205515"/>
            <a:ext cx="5257800" cy="3984171"/>
          </a:xfrm>
          <a:prstGeom prst="rect">
            <a:avLst/>
          </a:prstGeom>
        </p:spPr>
        <p:txBody>
          <a:bodyPr lIns="88125" tIns="88125" rIns="88125" bIns="88125" anchor="t" anchorCtr="0">
            <a:noAutofit/>
          </a:bodyPr>
          <a:lstStyle/>
          <a:p>
            <a:endParaRPr/>
          </a:p>
        </p:txBody>
      </p:sp>
    </p:spTree>
    <p:extLst>
      <p:ext uri="{BB962C8B-B14F-4D97-AF65-F5344CB8AC3E}">
        <p14:creationId xmlns:p14="http://schemas.microsoft.com/office/powerpoint/2010/main" val="3769345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34963" y="663575"/>
            <a:ext cx="5902325" cy="33210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57225" y="4205515"/>
            <a:ext cx="5257800" cy="3984171"/>
          </a:xfrm>
          <a:prstGeom prst="rect">
            <a:avLst/>
          </a:prstGeom>
        </p:spPr>
        <p:txBody>
          <a:bodyPr lIns="88125" tIns="88125" rIns="88125" bIns="88125" anchor="t" anchorCtr="0">
            <a:noAutofit/>
          </a:bodyPr>
          <a:lstStyle/>
          <a:p>
            <a:endParaRPr/>
          </a:p>
        </p:txBody>
      </p:sp>
    </p:spTree>
    <p:extLst>
      <p:ext uri="{BB962C8B-B14F-4D97-AF65-F5344CB8AC3E}">
        <p14:creationId xmlns:p14="http://schemas.microsoft.com/office/powerpoint/2010/main" val="215579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86" name="Google Shape;86;p3: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660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e4e0487ac_0_0: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Google Shape;93;g3e4e0487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94" name="Google Shape;94;g3e4e0487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34</a:t>
            </a:fld>
            <a:endParaRPr dirty="0"/>
          </a:p>
        </p:txBody>
      </p:sp>
    </p:spTree>
    <p:extLst>
      <p:ext uri="{BB962C8B-B14F-4D97-AF65-F5344CB8AC3E}">
        <p14:creationId xmlns:p14="http://schemas.microsoft.com/office/powerpoint/2010/main" val="428621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e4e0487ac_0_7:notes"/>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Google Shape;100;g3e4e0487a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101" name="Google Shape;101;g3e4e0487a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n-US"/>
              <a:t>35</a:t>
            </a:fld>
            <a:endParaRPr dirty="0"/>
          </a:p>
        </p:txBody>
      </p:sp>
    </p:spTree>
    <p:extLst>
      <p:ext uri="{BB962C8B-B14F-4D97-AF65-F5344CB8AC3E}">
        <p14:creationId xmlns:p14="http://schemas.microsoft.com/office/powerpoint/2010/main" val="349487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D121AF-964F-4328-B0C8-D12F38F4267D}" type="datetime1">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399069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B3AA28-F62C-4DA1-B4E5-7000C853785B}" type="datetime1">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4080632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FB84FC-9BE7-4CB3-9437-2F0F0EC3A100}" type="datetime1">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161372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031425" y="1000200"/>
            <a:ext cx="7081200" cy="7188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1"/>
          </p:nvPr>
        </p:nvSpPr>
        <p:spPr>
          <a:xfrm>
            <a:off x="539000" y="1962300"/>
            <a:ext cx="2579100" cy="46056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33" name="Shape 33"/>
          <p:cNvSpPr txBox="1">
            <a:spLocks noGrp="1"/>
          </p:cNvSpPr>
          <p:nvPr>
            <p:ph type="body" idx="2"/>
          </p:nvPr>
        </p:nvSpPr>
        <p:spPr>
          <a:xfrm>
            <a:off x="3250327" y="1962300"/>
            <a:ext cx="2579099" cy="46056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34" name="Shape 34"/>
          <p:cNvSpPr txBox="1">
            <a:spLocks noGrp="1"/>
          </p:cNvSpPr>
          <p:nvPr>
            <p:ph type="body" idx="3"/>
          </p:nvPr>
        </p:nvSpPr>
        <p:spPr>
          <a:xfrm>
            <a:off x="5961652" y="1962300"/>
            <a:ext cx="2579100" cy="46056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35" name="Shape 35"/>
          <p:cNvSpPr/>
          <p:nvPr/>
        </p:nvSpPr>
        <p:spPr>
          <a:xfrm rot="10800000">
            <a:off x="3821305" y="-69420"/>
            <a:ext cx="1501500" cy="997200"/>
          </a:xfrm>
          <a:prstGeom prst="triangle">
            <a:avLst>
              <a:gd name="adj" fmla="val 50000"/>
            </a:avLst>
          </a:prstGeom>
          <a:noFill/>
          <a:ln w="76200" cap="flat" cmpd="thinThick">
            <a:solidFill>
              <a:srgbClr val="CC0000"/>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sz="1800" dirty="0"/>
          </a:p>
        </p:txBody>
      </p:sp>
    </p:spTree>
    <p:extLst>
      <p:ext uri="{BB962C8B-B14F-4D97-AF65-F5344CB8AC3E}">
        <p14:creationId xmlns:p14="http://schemas.microsoft.com/office/powerpoint/2010/main" val="4202180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ck Title and Content with Bullets">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0450CABA-6034-A541-ADA7-E4906492857E}" type="slidenum">
              <a:rPr lang="en-US" smtClean="0"/>
              <a:pPr/>
              <a:t>‹#›</a:t>
            </a:fld>
            <a:endParaRPr lang="en-US" dirty="0"/>
          </a:p>
        </p:txBody>
      </p:sp>
      <p:sp>
        <p:nvSpPr>
          <p:cNvPr id="8" name="Content Placeholder 7"/>
          <p:cNvSpPr>
            <a:spLocks noGrp="1"/>
          </p:cNvSpPr>
          <p:nvPr>
            <p:ph sz="quarter" idx="11" hasCustomPrompt="1"/>
          </p:nvPr>
        </p:nvSpPr>
        <p:spPr>
          <a:xfrm>
            <a:off x="457200" y="1570037"/>
            <a:ext cx="8229600" cy="4449763"/>
          </a:xfrm>
          <a:prstGeom prst="rect">
            <a:avLst/>
          </a:prstGeom>
        </p:spPr>
        <p:txBody>
          <a:bodyPr/>
          <a:lstStyle>
            <a:lvl1pPr>
              <a:buClr>
                <a:srgbClr val="CF202E"/>
              </a:buClr>
              <a:defRPr>
                <a:solidFill>
                  <a:schemeClr val="tx1"/>
                </a:solidFill>
              </a:defRPr>
            </a:lvl1pPr>
            <a:lvl2pPr>
              <a:buClr>
                <a:srgbClr val="CF202E"/>
              </a:buClr>
              <a:defRPr>
                <a:solidFill>
                  <a:schemeClr val="tx1"/>
                </a:solidFill>
              </a:defRPr>
            </a:lvl2pPr>
            <a:lvl3pPr>
              <a:buClr>
                <a:srgbClr val="CF202E"/>
              </a:buClr>
              <a:defRPr>
                <a:solidFill>
                  <a:schemeClr val="tx1"/>
                </a:solidFill>
              </a:defRPr>
            </a:lvl3pPr>
            <a:lvl4pPr>
              <a:buClr>
                <a:srgbClr val="CF202E"/>
              </a:buClr>
              <a:defRPr>
                <a:solidFill>
                  <a:schemeClr val="tx1"/>
                </a:solidFill>
              </a:defRPr>
            </a:lvl4pPr>
            <a:lvl5pPr>
              <a:buClr>
                <a:srgbClr val="CF202E"/>
              </a:buClr>
              <a:defRPr>
                <a:solidFill>
                  <a:schemeClr val="tx1"/>
                </a:solidFill>
              </a:defRPr>
            </a:lvl5pPr>
          </a:lstStyle>
          <a:p>
            <a:pPr lvl="0"/>
            <a:r>
              <a:rPr lang="en-US" dirty="0"/>
              <a:t>Click to edit text or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457200" y="457200"/>
            <a:ext cx="8229600" cy="960439"/>
          </a:xfrm>
          <a:prstGeom prst="rect">
            <a:avLst/>
          </a:prstGeom>
        </p:spPr>
        <p:txBody>
          <a:bodyPr/>
          <a:lstStyle>
            <a:lvl1pPr algn="l">
              <a:defRPr b="1" i="0">
                <a:solidFill>
                  <a:srgbClr val="CF202E"/>
                </a:solidFill>
                <a:latin typeface="Futura Heavy" charset="0"/>
                <a:ea typeface="Futura Heavy" charset="0"/>
                <a:cs typeface="Futura Heavy" charset="0"/>
              </a:defRPr>
            </a:lvl1pPr>
          </a:lstStyle>
          <a:p>
            <a:r>
              <a:rPr lang="en-US" dirty="0"/>
              <a:t>Click to edit title</a:t>
            </a:r>
          </a:p>
        </p:txBody>
      </p:sp>
    </p:spTree>
    <p:extLst>
      <p:ext uri="{BB962C8B-B14F-4D97-AF65-F5344CB8AC3E}">
        <p14:creationId xmlns:p14="http://schemas.microsoft.com/office/powerpoint/2010/main" val="348686349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4928C-2283-4AF3-919B-AC5EE805F093}" type="datetime1">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121109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075F5-B190-43EF-84F0-0636396AC971}" type="datetime1">
              <a:rPr lang="en-US" smtClean="0"/>
              <a:t>7/26/2019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105834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3FF28D-A8CB-487A-95BB-AA53CCD1AA9C}" type="datetime1">
              <a:rPr lang="en-US" smtClean="0"/>
              <a:t>7/26/2019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367778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771CCD-D09C-4FCA-A6A4-F74F274082D9}" type="datetime1">
              <a:rPr lang="en-US" smtClean="0"/>
              <a:t>7/26/2019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3611581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3EA8B9-ACB8-4919-9646-4B37459A64BC}" type="datetime1">
              <a:rPr lang="en-US" smtClean="0"/>
              <a:t>7/26/2019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64161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A12D16-93E1-411F-9F2A-C195CC5D27AB}" type="datetime1">
              <a:rPr lang="en-US" smtClean="0"/>
              <a:t>7/26/2019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411882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9A69CB-1A31-401C-A592-89661AC3D369}" type="datetime1">
              <a:rPr lang="en-US" smtClean="0"/>
              <a:t>7/26/2019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2133824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4514B8-DE9E-4AE7-AE1D-50267237E9E8}" type="datetime1">
              <a:rPr lang="en-US" smtClean="0"/>
              <a:t>7/26/2019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41DFCF-F5F7-4ECE-8FFC-05D6DAF9FDA9}" type="slidenum">
              <a:rPr lang="en-US" smtClean="0"/>
              <a:t>‹#›</a:t>
            </a:fld>
            <a:endParaRPr lang="en-US" dirty="0"/>
          </a:p>
        </p:txBody>
      </p:sp>
    </p:spTree>
    <p:extLst>
      <p:ext uri="{BB962C8B-B14F-4D97-AF65-F5344CB8AC3E}">
        <p14:creationId xmlns:p14="http://schemas.microsoft.com/office/powerpoint/2010/main" val="2216156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B9E22-B299-4B53-A669-50D0B83F3610}" type="datetime1">
              <a:rPr lang="en-US" smtClean="0"/>
              <a:t>7/26/2019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1DFCF-F5F7-4ECE-8FFC-05D6DAF9FDA9}" type="slidenum">
              <a:rPr lang="en-US" smtClean="0"/>
              <a:t>‹#›</a:t>
            </a:fld>
            <a:endParaRPr lang="en-US" dirty="0"/>
          </a:p>
        </p:txBody>
      </p:sp>
    </p:spTree>
    <p:extLst>
      <p:ext uri="{BB962C8B-B14F-4D97-AF65-F5344CB8AC3E}">
        <p14:creationId xmlns:p14="http://schemas.microsoft.com/office/powerpoint/2010/main" val="3832259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ucmo.edu/calendar/index.php" TargetMode="External"/><Relationship Id="rId2" Type="http://schemas.openxmlformats.org/officeDocument/2006/relationships/hyperlink" Target="https://catalog.ucmo.edu/content.php?catoid=9&amp;navoid=283" TargetMode="External"/><Relationship Id="rId1" Type="http://schemas.openxmlformats.org/officeDocument/2006/relationships/slideLayout" Target="../slideLayouts/slideLayout2.xml"/><Relationship Id="rId4" Type="http://schemas.openxmlformats.org/officeDocument/2006/relationships/hyperlink" Target="https://www.ucmo.edu/current-students/office-of-the-registrar-and-student-records/dates-and-deadlines/index.php"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ucmo.edu/current-students/office-of-the-registrar-and-student-records/internal-resources/shared/forms/authorizationtoreleaseeducationalrecords10-3-18.pdf" TargetMode="External"/><Relationship Id="rId2" Type="http://schemas.openxmlformats.org/officeDocument/2006/relationships/hyperlink" Target="https://www.ucmo.edu/current-students/office-of-the-registrar-and-student-records/student-privacy/index.ph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cmo.edu/current-students/office-of-the-registrar-and-student-records/internal-resources/fac-staff/index.php" TargetMode="External"/><Relationship Id="rId2" Type="http://schemas.openxmlformats.org/officeDocument/2006/relationships/hyperlink" Target="http://www.ucmo.edu/registrar/" TargetMode="External"/><Relationship Id="rId1" Type="http://schemas.openxmlformats.org/officeDocument/2006/relationships/slideLayout" Target="../slideLayouts/slideLayout2.xml"/><Relationship Id="rId5" Type="http://schemas.openxmlformats.org/officeDocument/2006/relationships/hyperlink" Target="http://www.catalog.ucmo.edu/" TargetMode="External"/><Relationship Id="rId4" Type="http://schemas.openxmlformats.org/officeDocument/2006/relationships/hyperlink" Target="https://www.ucmo.edu/current-students/office-of-the-registrar-and-student-records/internal-resources/fac-staff/banner-ellucian-instruction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ucmo.edu/learningcommons"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www.ucmo.edu/offices/learning-commons/writing-cent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99.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ucmo.edu/workforc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ucmo.edu/summit"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ucmo.edu/summitcenter/services/documents/MIC_map.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mailto:chiesi@ucmo.edu"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sites.google.com/a/ucmo.edu/technology-documents-at-ucm/phone-and-address-validati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tsc@ucmo.edu"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mailto:testingservices@ucmo.edu"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www.ucmo.edu/offices/graduate-education-and-research/internal-resources/fac-staff/index.php" TargetMode="External"/><Relationship Id="rId2" Type="http://schemas.openxmlformats.org/officeDocument/2006/relationships/hyperlink" Target="https://www.ucmo.edu/offices/graduate-education-and-research/three-minute-thesis-competition/index.php"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ucmo.edu/offices/graduate-education-and-research/faculty-resources/index.php" TargetMode="External"/><Relationship Id="rId7" Type="http://schemas.openxmlformats.org/officeDocument/2006/relationships/hyperlink" Target="https://www.ucmo.edu/offices/graduate-education-and-research/graduate-student-association/index.php" TargetMode="External"/><Relationship Id="rId2" Type="http://schemas.openxmlformats.org/officeDocument/2006/relationships/hyperlink" Target="https://www.ucmo.edu/offices/graduate-education-and-research/research-funding-and-support/index.php" TargetMode="External"/><Relationship Id="rId1" Type="http://schemas.openxmlformats.org/officeDocument/2006/relationships/slideLayout" Target="../slideLayouts/slideLayout2.xml"/><Relationship Id="rId6" Type="http://schemas.openxmlformats.org/officeDocument/2006/relationships/hyperlink" Target="https://www.ucmo.edu/offices/graduate-education-and-research/graduate-education-appeals/index.php" TargetMode="External"/><Relationship Id="rId5" Type="http://schemas.openxmlformats.org/officeDocument/2006/relationships/hyperlink" Target="https://www.ucmo.edu/offices/graduate-education-and-research/thesis-and-writing-resources/index.php" TargetMode="External"/><Relationship Id="rId4" Type="http://schemas.openxmlformats.org/officeDocument/2006/relationships/hyperlink" Target="https://www.ucmo.edu/offices/graduate-education-and-research/graduate-assistantship/index.php"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https://www.ucmo.edu/offices/graduate-education-and-research/thesis-and-writing-resources/index.php"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hyperlink" Target="https://www.ucmo.edu/offices/graduate-education-and-research/faculty-resources/index.php"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ucmo.edu/offices/graduate-education-and-research/graduate-scholars-symposium/index.php" TargetMode="External"/><Relationship Id="rId2" Type="http://schemas.openxmlformats.org/officeDocument/2006/relationships/hyperlink" Target="https://www.ucmo.edu/offices/graduate-education-and-research/three-minute-thesis-competition/index.php"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hyperlink" Target="mailto:jljohnson1@ucmo.edu" TargetMode="Externa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bodyu.org/" TargetMode="External"/><Relationship Id="rId7" Type="http://schemas.openxmlformats.org/officeDocument/2006/relationships/hyperlink" Target="https://www.nationaleatingdisorders.org/screening-tool" TargetMode="External"/><Relationship Id="rId2" Type="http://schemas.openxmlformats.org/officeDocument/2006/relationships/hyperlink" Target="https://www.ucmo.edu/current-students/student-services/counseling-center/" TargetMode="External"/><Relationship Id="rId1" Type="http://schemas.openxmlformats.org/officeDocument/2006/relationships/slideLayout" Target="../slideLayouts/slideLayout2.xml"/><Relationship Id="rId6" Type="http://schemas.openxmlformats.org/officeDocument/2006/relationships/hyperlink" Target="https://www.jedfoundation.org/" TargetMode="External"/><Relationship Id="rId5" Type="http://schemas.openxmlformats.org/officeDocument/2006/relationships/hyperlink" Target="http://www.asklistenrefer.org/ucm" TargetMode="External"/><Relationship Id="rId4" Type="http://schemas.openxmlformats.org/officeDocument/2006/relationships/hyperlink" Target="http://www.ulifeline.org/ucmo/" TargetMode="External"/></Relationships>
</file>

<file path=ppt/slides/_rels/slide68.xml.rels><?xml version="1.0" encoding="UTF-8" standalone="yes"?>
<Relationships xmlns="http://schemas.openxmlformats.org/package/2006/relationships"><Relationship Id="rId2" Type="http://schemas.openxmlformats.org/officeDocument/2006/relationships/hyperlink" Target="https://www.ucmo.edu/offices/health-center/index.php"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hyperlink" Target="mailto:SodexoCatering.UCMO@sodexo.com" TargetMode="External"/><Relationship Id="rId2" Type="http://schemas.openxmlformats.org/officeDocument/2006/relationships/hyperlink" Target="mailto:diningservice@ucmo.edu" TargetMode="External"/><Relationship Id="rId1" Type="http://schemas.openxmlformats.org/officeDocument/2006/relationships/slideLayout" Target="../slideLayouts/slideLayout2.xml"/><Relationship Id="rId5" Type="http://schemas.openxmlformats.org/officeDocument/2006/relationships/hyperlink" Target="https://ucmo.sodexomyway.com/catering" TargetMode="External"/><Relationship Id="rId4" Type="http://schemas.openxmlformats.org/officeDocument/2006/relationships/hyperlink" Target="https://ucmo.catertrax.com/"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mailto:dispatcher@ucmo.edu"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mailto:parking@ucmo.edu" TargetMode="External"/><Relationship Id="rId2" Type="http://schemas.openxmlformats.org/officeDocument/2006/relationships/hyperlink" Target="https://www.ucmo.edu/public-safety/parking-services/index.php"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s://www.ucmo.edu/current-students/student-experience/family-weekend/" TargetMode="External"/><Relationship Id="rId2" Type="http://schemas.openxmlformats.org/officeDocument/2006/relationships/hyperlink" Target="https://www.ucmo.edu/osa/wow/" TargetMode="External"/><Relationship Id="rId1" Type="http://schemas.openxmlformats.org/officeDocument/2006/relationships/slideLayout" Target="../slideLayouts/slideLayout4.xml"/><Relationship Id="rId5" Type="http://schemas.openxmlformats.org/officeDocument/2006/relationships/hyperlink" Target="https://www.ucmo.edu/current-students/student-experience/student-activities-calendar/" TargetMode="External"/><Relationship Id="rId4" Type="http://schemas.openxmlformats.org/officeDocument/2006/relationships/hyperlink" Target="https://www.ucmo.edu/current-students/student-experience/homecoming/"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mailto:bowman@ucmo.edu" TargetMode="Externa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hyperlink" Target="https://cm.maxient.com/reportingform.php?UnivofCentralMissouri&amp;layout_id=7" TargetMode="External"/><Relationship Id="rId2" Type="http://schemas.openxmlformats.org/officeDocument/2006/relationships/hyperlink" Target="https://cm.maxient.com/reportingform.php?UnivofCentralMissouri&amp;layout_id=4" TargetMode="External"/><Relationship Id="rId1" Type="http://schemas.openxmlformats.org/officeDocument/2006/relationships/slideLayout" Target="../slideLayouts/slideLayout4.xml"/><Relationship Id="rId6" Type="http://schemas.openxmlformats.org/officeDocument/2006/relationships/hyperlink" Target="https://cm.maxient.com/reportingform.php?UnivofCentralMissouri&amp;layout_id=12" TargetMode="External"/><Relationship Id="rId5" Type="http://schemas.openxmlformats.org/officeDocument/2006/relationships/hyperlink" Target="https://cm.maxient.com/reportingform.php?UnivofCentralMissouri&amp;layout_id=22" TargetMode="External"/><Relationship Id="rId4" Type="http://schemas.openxmlformats.org/officeDocument/2006/relationships/hyperlink" Target="https://cm.maxient.com/reportingform.php?UnivofCentralMissouri&amp;layout_id=11"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ucmbookstore.com/"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mailto:access@ucmo.edu" TargetMode="Externa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2209801"/>
          </a:xfrm>
          <a:noFill/>
          <a:ln w="57150">
            <a:solidFill>
              <a:srgbClr val="C00000"/>
            </a:solidFill>
          </a:ln>
        </p:spPr>
        <p:txBody>
          <a:bodyPr>
            <a:normAutofit fontScale="90000"/>
          </a:bodyPr>
          <a:lstStyle/>
          <a:p>
            <a:r>
              <a:rPr lang="en-US" sz="6700" dirty="0"/>
              <a:t>2019 Fall Prep Update</a:t>
            </a:r>
            <a:br>
              <a:rPr lang="en-US" dirty="0"/>
            </a:br>
            <a:endParaRPr lang="en-US" dirty="0"/>
          </a:p>
        </p:txBody>
      </p:sp>
      <p:sp>
        <p:nvSpPr>
          <p:cNvPr id="4" name="Subtitle 3"/>
          <p:cNvSpPr>
            <a:spLocks noGrp="1"/>
          </p:cNvSpPr>
          <p:nvPr>
            <p:ph type="subTitle" idx="1"/>
          </p:nvPr>
        </p:nvSpPr>
        <p:spPr/>
        <p:txBody>
          <a:bodyPr/>
          <a:lstStyle/>
          <a:p>
            <a:r>
              <a:rPr lang="en-US" dirty="0"/>
              <a:t> </a:t>
            </a:r>
          </a:p>
        </p:txBody>
      </p:sp>
      <p:sp>
        <p:nvSpPr>
          <p:cNvPr id="3" name="Slide Number Placeholder 2"/>
          <p:cNvSpPr>
            <a:spLocks noGrp="1"/>
          </p:cNvSpPr>
          <p:nvPr>
            <p:ph type="sldNum" sz="quarter" idx="12"/>
          </p:nvPr>
        </p:nvSpPr>
        <p:spPr/>
        <p:txBody>
          <a:bodyPr/>
          <a:lstStyle/>
          <a:p>
            <a:fld id="{FA41DFCF-F5F7-4ECE-8FFC-05D6DAF9FDA9}" type="slidenum">
              <a:rPr lang="en-US" smtClean="0"/>
              <a:t>1</a:t>
            </a:fld>
            <a:endParaRPr lang="en-US" dirty="0"/>
          </a:p>
        </p:txBody>
      </p:sp>
    </p:spTree>
    <p:extLst>
      <p:ext uri="{BB962C8B-B14F-4D97-AF65-F5344CB8AC3E}">
        <p14:creationId xmlns:p14="http://schemas.microsoft.com/office/powerpoint/2010/main" val="1203370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06F01C-4BD2-4DC6-B662-9191F4B418A4}"/>
              </a:ext>
            </a:extLst>
          </p:cNvPr>
          <p:cNvSpPr>
            <a:spLocks noGrp="1"/>
          </p:cNvSpPr>
          <p:nvPr>
            <p:ph type="title"/>
          </p:nvPr>
        </p:nvSpPr>
        <p:spPr/>
        <p:txBody>
          <a:bodyPr/>
          <a:lstStyle/>
          <a:p>
            <a:pPr algn="ctr"/>
            <a:r>
              <a:rPr lang="en-US" b="1" dirty="0"/>
              <a:t>Registrar’s Office Staffing Changes</a:t>
            </a:r>
          </a:p>
        </p:txBody>
      </p:sp>
      <p:sp>
        <p:nvSpPr>
          <p:cNvPr id="5" name="Content Placeholder 4">
            <a:extLst>
              <a:ext uri="{FF2B5EF4-FFF2-40B4-BE49-F238E27FC236}">
                <a16:creationId xmlns:a16="http://schemas.microsoft.com/office/drawing/2014/main" id="{282C5F1F-0541-4C77-B1E6-1519743F773A}"/>
              </a:ext>
            </a:extLst>
          </p:cNvPr>
          <p:cNvSpPr>
            <a:spLocks noGrp="1"/>
          </p:cNvSpPr>
          <p:nvPr>
            <p:ph idx="1"/>
          </p:nvPr>
        </p:nvSpPr>
        <p:spPr/>
        <p:txBody>
          <a:bodyPr>
            <a:normAutofit lnSpcReduction="10000"/>
          </a:bodyPr>
          <a:lstStyle/>
          <a:p>
            <a:r>
              <a:rPr lang="en-US" b="1" dirty="0"/>
              <a:t>Allison (Allie) Dean </a:t>
            </a:r>
            <a:r>
              <a:rPr lang="en-US" dirty="0"/>
              <a:t>is now the Articulation and Graduation Coordinator (as of December 1, 2018).  </a:t>
            </a:r>
          </a:p>
          <a:p>
            <a:r>
              <a:rPr lang="en-US" b="1" dirty="0"/>
              <a:t>Laura Lindquist </a:t>
            </a:r>
            <a:r>
              <a:rPr lang="en-US" dirty="0"/>
              <a:t>began April 15</a:t>
            </a:r>
            <a:r>
              <a:rPr lang="en-US" baseline="30000" dirty="0"/>
              <a:t>th</a:t>
            </a:r>
            <a:r>
              <a:rPr lang="en-US" dirty="0"/>
              <a:t> as Academic Records Specialist (replacing Allie’s former position).</a:t>
            </a:r>
          </a:p>
          <a:p>
            <a:r>
              <a:rPr lang="en-US" b="1" dirty="0"/>
              <a:t>Katarina (Katie) Butts </a:t>
            </a:r>
            <a:r>
              <a:rPr lang="en-US" dirty="0"/>
              <a:t>began May 6</a:t>
            </a:r>
            <a:r>
              <a:rPr lang="en-US" baseline="30000" dirty="0"/>
              <a:t>th</a:t>
            </a:r>
            <a:r>
              <a:rPr lang="en-US" dirty="0"/>
              <a:t> as Academic Records Specialist (replacing Leslie Cooper’s former position).</a:t>
            </a:r>
          </a:p>
        </p:txBody>
      </p:sp>
    </p:spTree>
    <p:extLst>
      <p:ext uri="{BB962C8B-B14F-4D97-AF65-F5344CB8AC3E}">
        <p14:creationId xmlns:p14="http://schemas.microsoft.com/office/powerpoint/2010/main" val="19816850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36525"/>
            <a:ext cx="8229600" cy="1143000"/>
          </a:xfrm>
        </p:spPr>
        <p:txBody>
          <a:bodyPr>
            <a:normAutofit fontScale="90000"/>
          </a:bodyPr>
          <a:lstStyle/>
          <a:p>
            <a:pPr algn="r"/>
            <a:r>
              <a:rPr lang="en-US" b="1" dirty="0">
                <a:solidFill>
                  <a:schemeClr val="bg1">
                    <a:lumMod val="75000"/>
                  </a:schemeClr>
                </a:solidFill>
              </a:rPr>
              <a:t>JCKL </a:t>
            </a:r>
            <a:br>
              <a:rPr lang="en-US" b="1" dirty="0">
                <a:solidFill>
                  <a:schemeClr val="bg1">
                    <a:lumMod val="75000"/>
                  </a:schemeClr>
                </a:solidFill>
              </a:rPr>
            </a:br>
            <a:r>
              <a:rPr lang="en-US" b="1" dirty="0">
                <a:solidFill>
                  <a:schemeClr val="bg1">
                    <a:lumMod val="75000"/>
                  </a:schemeClr>
                </a:solidFill>
              </a:rPr>
              <a:t>UPDATES</a:t>
            </a:r>
          </a:p>
        </p:txBody>
      </p:sp>
      <p:sp>
        <p:nvSpPr>
          <p:cNvPr id="3" name="Content Placeholder 2"/>
          <p:cNvSpPr>
            <a:spLocks noGrp="1"/>
          </p:cNvSpPr>
          <p:nvPr>
            <p:ph idx="1"/>
          </p:nvPr>
        </p:nvSpPr>
        <p:spPr>
          <a:xfrm>
            <a:off x="427892" y="1866690"/>
            <a:ext cx="8229600" cy="4572000"/>
          </a:xfrm>
          <a:ln>
            <a:solidFill>
              <a:srgbClr val="FF0000"/>
            </a:solidFill>
          </a:ln>
        </p:spPr>
        <p:txBody>
          <a:bodyPr>
            <a:normAutofit/>
          </a:bodyPr>
          <a:lstStyle/>
          <a:p>
            <a:r>
              <a:rPr lang="en-US" dirty="0"/>
              <a:t>Updated JCKL “logo”</a:t>
            </a:r>
            <a:endParaRPr lang="en-US" u="sng" dirty="0"/>
          </a:p>
          <a:p>
            <a:r>
              <a:rPr lang="en-US" u="sng" dirty="0">
                <a:solidFill>
                  <a:srgbClr val="FF0000"/>
                </a:solidFill>
              </a:rPr>
              <a:t>Building Refresh:</a:t>
            </a:r>
          </a:p>
          <a:p>
            <a:pPr lvl="1"/>
            <a:r>
              <a:rPr lang="en-US" dirty="0"/>
              <a:t>Painted 1</a:t>
            </a:r>
            <a:r>
              <a:rPr lang="en-US" baseline="30000" dirty="0"/>
              <a:t>st</a:t>
            </a:r>
            <a:r>
              <a:rPr lang="en-US" dirty="0"/>
              <a:t> floor building hallways</a:t>
            </a:r>
          </a:p>
          <a:p>
            <a:pPr lvl="1"/>
            <a:r>
              <a:rPr lang="en-US" dirty="0"/>
              <a:t>Updating in-building signage</a:t>
            </a:r>
          </a:p>
          <a:p>
            <a:pPr lvl="1"/>
            <a:r>
              <a:rPr lang="en-US" dirty="0"/>
              <a:t>In process of replacing 20-year old soft furniture for student, faculty, library patron use</a:t>
            </a:r>
          </a:p>
          <a:p>
            <a:pPr lvl="1"/>
            <a:r>
              <a:rPr lang="en-US" dirty="0"/>
              <a:t>Converted former conference room to group study room (JCKL 2461)	</a:t>
            </a:r>
          </a:p>
        </p:txBody>
      </p:sp>
      <p:sp>
        <p:nvSpPr>
          <p:cNvPr id="4" name="Slide Number Placeholder 3"/>
          <p:cNvSpPr>
            <a:spLocks noGrp="1"/>
          </p:cNvSpPr>
          <p:nvPr>
            <p:ph type="sldNum" sz="quarter" idx="12"/>
          </p:nvPr>
        </p:nvSpPr>
        <p:spPr/>
        <p:txBody>
          <a:bodyPr/>
          <a:lstStyle/>
          <a:p>
            <a:fld id="{FA41DFCF-F5F7-4ECE-8FFC-05D6DAF9FDA9}" type="slidenum">
              <a:rPr lang="en-US" smtClean="0"/>
              <a:t>100</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892" y="76200"/>
            <a:ext cx="5138737" cy="1730165"/>
          </a:xfrm>
          <a:prstGeom prst="rect">
            <a:avLst/>
          </a:prstGeom>
          <a:ln>
            <a:solidFill>
              <a:srgbClr val="FF0000"/>
            </a:solidFill>
          </a:ln>
        </p:spPr>
      </p:pic>
    </p:spTree>
    <p:extLst>
      <p:ext uri="{BB962C8B-B14F-4D97-AF65-F5344CB8AC3E}">
        <p14:creationId xmlns:p14="http://schemas.microsoft.com/office/powerpoint/2010/main" val="8205306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a:bodyPr>
          <a:lstStyle/>
          <a:p>
            <a:r>
              <a:rPr lang="en-US" sz="2400" b="1" dirty="0">
                <a:solidFill>
                  <a:schemeClr val="bg1">
                    <a:lumMod val="75000"/>
                  </a:schemeClr>
                </a:solidFill>
              </a:rPr>
              <a:t>JCKL UPDATES: </a:t>
            </a:r>
            <a:br>
              <a:rPr lang="en-US" sz="2400" b="1" dirty="0">
                <a:solidFill>
                  <a:schemeClr val="bg1">
                    <a:lumMod val="75000"/>
                  </a:schemeClr>
                </a:solidFill>
              </a:rPr>
            </a:br>
            <a:r>
              <a:rPr lang="en-US" sz="2400" b="1" dirty="0"/>
              <a:t>PRIMO: New integrated library system</a:t>
            </a:r>
            <a:endParaRPr lang="en-US"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4044" y="1600200"/>
            <a:ext cx="6175911" cy="4525963"/>
          </a:xfrm>
          <a:ln>
            <a:solidFill>
              <a:srgbClr val="FF0000"/>
            </a:solidFill>
          </a:ln>
        </p:spPr>
      </p:pic>
      <p:sp>
        <p:nvSpPr>
          <p:cNvPr id="4" name="Slide Number Placeholder 3"/>
          <p:cNvSpPr>
            <a:spLocks noGrp="1"/>
          </p:cNvSpPr>
          <p:nvPr>
            <p:ph type="sldNum" sz="quarter" idx="12"/>
          </p:nvPr>
        </p:nvSpPr>
        <p:spPr/>
        <p:txBody>
          <a:bodyPr/>
          <a:lstStyle/>
          <a:p>
            <a:fld id="{FA41DFCF-F5F7-4ECE-8FFC-05D6DAF9FDA9}" type="slidenum">
              <a:rPr lang="en-US" smtClean="0"/>
              <a:t>101</a:t>
            </a:fld>
            <a:endParaRPr lang="en-US" dirty="0"/>
          </a:p>
        </p:txBody>
      </p:sp>
    </p:spTree>
    <p:extLst>
      <p:ext uri="{BB962C8B-B14F-4D97-AF65-F5344CB8AC3E}">
        <p14:creationId xmlns:p14="http://schemas.microsoft.com/office/powerpoint/2010/main" val="42072475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fontScale="90000"/>
          </a:bodyPr>
          <a:lstStyle/>
          <a:p>
            <a:r>
              <a:rPr lang="en-US" dirty="0">
                <a:solidFill>
                  <a:schemeClr val="bg1">
                    <a:lumMod val="75000"/>
                  </a:schemeClr>
                </a:solidFill>
              </a:rPr>
              <a:t>JCKL Updates:</a:t>
            </a:r>
            <a:br>
              <a:rPr lang="en-US" dirty="0"/>
            </a:br>
            <a:r>
              <a:rPr lang="en-US" dirty="0"/>
              <a:t>Collaborative Digitization Project</a:t>
            </a:r>
          </a:p>
        </p:txBody>
      </p:sp>
      <p:sp>
        <p:nvSpPr>
          <p:cNvPr id="16" name="Content Placeholder 15"/>
          <p:cNvSpPr>
            <a:spLocks noGrp="1"/>
          </p:cNvSpPr>
          <p:nvPr>
            <p:ph idx="1"/>
          </p:nvPr>
        </p:nvSpPr>
        <p:spPr>
          <a:ln>
            <a:solidFill>
              <a:srgbClr val="FF0000"/>
            </a:solidFill>
          </a:ln>
        </p:spPr>
        <p:txBody>
          <a:bodyPr>
            <a:normAutofit fontScale="92500" lnSpcReduction="10000"/>
          </a:bodyPr>
          <a:lstStyle/>
          <a:p>
            <a:pPr marL="0" indent="0">
              <a:buNone/>
            </a:pPr>
            <a:r>
              <a:rPr lang="en-US" dirty="0"/>
              <a:t>Received Library Services &amp; Technology Act (LSTA) grant to digitize selected collections</a:t>
            </a:r>
          </a:p>
          <a:p>
            <a:r>
              <a:rPr lang="en-US" u="sng" dirty="0">
                <a:solidFill>
                  <a:srgbClr val="FF0000"/>
                </a:solidFill>
              </a:rPr>
              <a:t>Community partners</a:t>
            </a:r>
            <a:r>
              <a:rPr lang="en-US" dirty="0"/>
              <a:t>:</a:t>
            </a:r>
          </a:p>
          <a:p>
            <a:pPr lvl="1"/>
            <a:r>
              <a:rPr lang="en-US" dirty="0"/>
              <a:t>Trails Regional Library System</a:t>
            </a:r>
          </a:p>
          <a:p>
            <a:pPr lvl="1"/>
            <a:r>
              <a:rPr lang="en-US" dirty="0"/>
              <a:t>Johnson County Historical Society</a:t>
            </a:r>
          </a:p>
          <a:p>
            <a:pPr lvl="1"/>
            <a:r>
              <a:rPr lang="en-US" i="1" dirty="0"/>
              <a:t>The Daily Star Journal</a:t>
            </a:r>
          </a:p>
          <a:p>
            <a:r>
              <a:rPr lang="en-US" u="sng" dirty="0">
                <a:solidFill>
                  <a:srgbClr val="FF0000"/>
                </a:solidFill>
              </a:rPr>
              <a:t>University partners</a:t>
            </a:r>
            <a:r>
              <a:rPr lang="en-US" dirty="0"/>
              <a:t>: School of Communication, History, and Interdisciplinary Studies; School of Visual and Performing Arts; and the Gallery of Art and Design</a:t>
            </a:r>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pPr/>
              <a:t>102</a:t>
            </a:fld>
            <a:endParaRPr lang="en-US"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2384146"/>
            <a:ext cx="2514600" cy="1883053"/>
          </a:xfrm>
          <a:prstGeom prst="rect">
            <a:avLst/>
          </a:prstGeom>
        </p:spPr>
      </p:pic>
    </p:spTree>
    <p:extLst>
      <p:ext uri="{BB962C8B-B14F-4D97-AF65-F5344CB8AC3E}">
        <p14:creationId xmlns:p14="http://schemas.microsoft.com/office/powerpoint/2010/main" val="332734678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fontScale="90000"/>
          </a:bodyPr>
          <a:lstStyle/>
          <a:p>
            <a:r>
              <a:rPr lang="en-US" dirty="0">
                <a:solidFill>
                  <a:schemeClr val="bg1">
                    <a:lumMod val="75000"/>
                  </a:schemeClr>
                </a:solidFill>
              </a:rPr>
              <a:t>JCKL Updates:</a:t>
            </a:r>
            <a:br>
              <a:rPr lang="en-US" dirty="0"/>
            </a:br>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pPr/>
              <a:t>103</a:t>
            </a:fld>
            <a:endParaRPr lang="en-US" dirty="0"/>
          </a:p>
        </p:txBody>
      </p:sp>
      <p:sp>
        <p:nvSpPr>
          <p:cNvPr id="6" name="Title 1"/>
          <p:cNvSpPr txBox="1">
            <a:spLocks/>
          </p:cNvSpPr>
          <p:nvPr/>
        </p:nvSpPr>
        <p:spPr>
          <a:xfrm>
            <a:off x="628650" y="853479"/>
            <a:ext cx="7886700" cy="534927"/>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Library Door &amp; Gate Counts FY19</a:t>
            </a:r>
          </a:p>
        </p:txBody>
      </p:sp>
      <p:graphicFrame>
        <p:nvGraphicFramePr>
          <p:cNvPr id="7" name="Content Placeholder 6"/>
          <p:cNvGraphicFramePr>
            <a:graphicFrameLocks noGrp="1"/>
          </p:cNvGraphicFramePr>
          <p:nvPr>
            <p:ph idx="1"/>
            <p:extLst/>
          </p:nvPr>
        </p:nvGraphicFramePr>
        <p:xfrm>
          <a:off x="428297" y="15240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295735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normAutofit/>
          </a:bodyPr>
          <a:lstStyle/>
          <a:p>
            <a:r>
              <a:rPr lang="en-US" sz="2400" b="1" dirty="0">
                <a:solidFill>
                  <a:schemeClr val="bg1">
                    <a:lumMod val="75000"/>
                  </a:schemeClr>
                </a:solidFill>
              </a:rPr>
              <a:t>JCKL UPDATES: </a:t>
            </a:r>
            <a:br>
              <a:rPr lang="en-US" sz="2400" b="1" dirty="0">
                <a:solidFill>
                  <a:schemeClr val="bg1">
                    <a:lumMod val="75000"/>
                  </a:schemeClr>
                </a:solidFill>
              </a:rPr>
            </a:br>
            <a:endParaRPr lang="en-US" sz="2400" dirty="0"/>
          </a:p>
        </p:txBody>
      </p:sp>
      <p:sp>
        <p:nvSpPr>
          <p:cNvPr id="4" name="Slide Number Placeholder 3"/>
          <p:cNvSpPr>
            <a:spLocks noGrp="1"/>
          </p:cNvSpPr>
          <p:nvPr>
            <p:ph type="sldNum" sz="quarter" idx="12"/>
          </p:nvPr>
        </p:nvSpPr>
        <p:spPr/>
        <p:txBody>
          <a:bodyPr/>
          <a:lstStyle/>
          <a:p>
            <a:fld id="{FA41DFCF-F5F7-4ECE-8FFC-05D6DAF9FDA9}" type="slidenum">
              <a:rPr lang="en-US" smtClean="0"/>
              <a:t>104</a:t>
            </a:fld>
            <a:endParaRPr lang="en-US" dirty="0"/>
          </a:p>
        </p:txBody>
      </p:sp>
      <p:sp>
        <p:nvSpPr>
          <p:cNvPr id="5" name="Title 1"/>
          <p:cNvSpPr txBox="1">
            <a:spLocks/>
          </p:cNvSpPr>
          <p:nvPr/>
        </p:nvSpPr>
        <p:spPr>
          <a:xfrm>
            <a:off x="609599" y="584574"/>
            <a:ext cx="7924800" cy="713236"/>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200" dirty="0"/>
          </a:p>
          <a:p>
            <a:r>
              <a:rPr lang="en-US" sz="3200" dirty="0"/>
              <a:t>Study Room Usage FY19</a:t>
            </a:r>
          </a:p>
        </p:txBody>
      </p:sp>
      <p:graphicFrame>
        <p:nvGraphicFramePr>
          <p:cNvPr id="7"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24532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105</a:t>
            </a:fld>
            <a:endParaRPr lang="en-US" dirty="0"/>
          </a:p>
        </p:txBody>
      </p:sp>
      <p:sp>
        <p:nvSpPr>
          <p:cNvPr id="5" name="Title 1"/>
          <p:cNvSpPr>
            <a:spLocks noGrp="1"/>
          </p:cNvSpPr>
          <p:nvPr>
            <p:ph type="ctrTitle"/>
          </p:nvPr>
        </p:nvSpPr>
        <p:spPr>
          <a:xfrm>
            <a:off x="685800" y="304800"/>
            <a:ext cx="7772400" cy="1371599"/>
          </a:xfrm>
          <a:ln>
            <a:solidFill>
              <a:srgbClr val="FF0000"/>
            </a:solidFill>
          </a:ln>
        </p:spPr>
        <p:txBody>
          <a:bodyPr>
            <a:normAutofit fontScale="90000"/>
          </a:bodyPr>
          <a:lstStyle/>
          <a:p>
            <a:br>
              <a:rPr lang="en-US" sz="2400" b="1" dirty="0">
                <a:solidFill>
                  <a:schemeClr val="bg1">
                    <a:lumMod val="75000"/>
                  </a:schemeClr>
                </a:solidFill>
              </a:rPr>
            </a:br>
            <a:r>
              <a:rPr lang="en-US" sz="2400" b="1" dirty="0">
                <a:solidFill>
                  <a:schemeClr val="bg1">
                    <a:lumMod val="75000"/>
                  </a:schemeClr>
                </a:solidFill>
              </a:rPr>
              <a:t>JCKL UPDATES: </a:t>
            </a:r>
            <a:br>
              <a:rPr lang="en-US" sz="2400" b="1" dirty="0">
                <a:solidFill>
                  <a:schemeClr val="bg1">
                    <a:lumMod val="75000"/>
                  </a:schemeClr>
                </a:solidFill>
              </a:rPr>
            </a:br>
            <a:r>
              <a:rPr lang="en-US" sz="2400" b="1" dirty="0"/>
              <a:t>Circulation of Physical Materials</a:t>
            </a:r>
            <a:br>
              <a:rPr lang="en-US" sz="2400" b="1" dirty="0">
                <a:solidFill>
                  <a:schemeClr val="bg1">
                    <a:lumMod val="75000"/>
                  </a:schemeClr>
                </a:solidFill>
              </a:rPr>
            </a:br>
            <a:r>
              <a:rPr lang="en-US" sz="2400" dirty="0"/>
              <a:t>Circulation of physical material is -17% from FY18 </a:t>
            </a:r>
            <a:br>
              <a:rPr lang="en-US" sz="2400" dirty="0"/>
            </a:br>
            <a:r>
              <a:rPr lang="en-US" sz="2400" dirty="0"/>
              <a:t>and down 60% compared to FY16</a:t>
            </a:r>
            <a:br>
              <a:rPr lang="en-US" sz="2400" dirty="0"/>
            </a:br>
            <a:endParaRPr lang="en-US" sz="2400" dirty="0"/>
          </a:p>
        </p:txBody>
      </p:sp>
      <p:graphicFrame>
        <p:nvGraphicFramePr>
          <p:cNvPr id="6" name="Content Placeholder 8"/>
          <p:cNvGraphicFramePr>
            <a:graphicFrameLocks noGrp="1"/>
          </p:cNvGraphicFramePr>
          <p:nvPr>
            <p:ph idx="1"/>
            <p:extLst/>
          </p:nvPr>
        </p:nvGraphicFramePr>
        <p:xfrm>
          <a:off x="685800" y="19050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2002193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106</a:t>
            </a:fld>
            <a:endParaRPr lang="en-US" dirty="0"/>
          </a:p>
        </p:txBody>
      </p:sp>
      <p:sp>
        <p:nvSpPr>
          <p:cNvPr id="5" name="Title 1"/>
          <p:cNvSpPr>
            <a:spLocks noGrp="1"/>
          </p:cNvSpPr>
          <p:nvPr>
            <p:ph type="ctrTitle"/>
          </p:nvPr>
        </p:nvSpPr>
        <p:spPr>
          <a:xfrm>
            <a:off x="838200" y="457200"/>
            <a:ext cx="7620000" cy="1828800"/>
          </a:xfrm>
          <a:ln>
            <a:solidFill>
              <a:srgbClr val="FF0000"/>
            </a:solidFill>
          </a:ln>
        </p:spPr>
        <p:txBody>
          <a:bodyPr>
            <a:normAutofit fontScale="90000"/>
          </a:bodyPr>
          <a:lstStyle/>
          <a:p>
            <a:br>
              <a:rPr lang="en-US" sz="2400" b="1" dirty="0">
                <a:solidFill>
                  <a:schemeClr val="bg1">
                    <a:lumMod val="75000"/>
                  </a:schemeClr>
                </a:solidFill>
              </a:rPr>
            </a:br>
            <a:r>
              <a:rPr lang="en-US" sz="2400" b="1" dirty="0">
                <a:solidFill>
                  <a:schemeClr val="bg1">
                    <a:lumMod val="75000"/>
                  </a:schemeClr>
                </a:solidFill>
              </a:rPr>
              <a:t>JCKL UPDATES: </a:t>
            </a:r>
            <a:br>
              <a:rPr lang="en-US" sz="2400" b="1" dirty="0">
                <a:solidFill>
                  <a:schemeClr val="bg1">
                    <a:lumMod val="75000"/>
                  </a:schemeClr>
                </a:solidFill>
              </a:rPr>
            </a:br>
            <a:r>
              <a:rPr lang="en-US" sz="2400" b="1" dirty="0"/>
              <a:t>Circulation of Physical Materials by Patron Category</a:t>
            </a:r>
            <a:br>
              <a:rPr lang="en-US" sz="2400" b="1" dirty="0"/>
            </a:br>
            <a:r>
              <a:rPr lang="en-US" sz="2200" dirty="0"/>
              <a:t>Physical circulation fell in all categories from FY18; -17% for undergrads, -6% for grad students, -27% for staff &amp; -26% for faculty </a:t>
            </a:r>
            <a:br>
              <a:rPr lang="en-US" sz="2400" dirty="0"/>
            </a:br>
            <a:br>
              <a:rPr lang="en-US" sz="2400" b="1" dirty="0">
                <a:solidFill>
                  <a:schemeClr val="bg1">
                    <a:lumMod val="75000"/>
                  </a:schemeClr>
                </a:solidFill>
              </a:rPr>
            </a:br>
            <a:br>
              <a:rPr lang="en-US" sz="2400" dirty="0"/>
            </a:br>
            <a:endParaRPr lang="en-US" sz="2400" dirty="0"/>
          </a:p>
        </p:txBody>
      </p:sp>
      <p:graphicFrame>
        <p:nvGraphicFramePr>
          <p:cNvPr id="7" name="Content Placeholder 5"/>
          <p:cNvGraphicFramePr>
            <a:graphicFrameLocks/>
          </p:cNvGraphicFramePr>
          <p:nvPr>
            <p:extLst/>
          </p:nvPr>
        </p:nvGraphicFramePr>
        <p:xfrm>
          <a:off x="480969" y="2438400"/>
          <a:ext cx="8334462" cy="3508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20425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CTL – Center for Teaching and Learning</a:t>
            </a:r>
          </a:p>
        </p:txBody>
      </p:sp>
      <p:sp>
        <p:nvSpPr>
          <p:cNvPr id="2" name="Slide Number Placeholder 1"/>
          <p:cNvSpPr>
            <a:spLocks noGrp="1"/>
          </p:cNvSpPr>
          <p:nvPr>
            <p:ph type="sldNum" sz="quarter" idx="12"/>
          </p:nvPr>
        </p:nvSpPr>
        <p:spPr/>
        <p:txBody>
          <a:bodyPr/>
          <a:lstStyle/>
          <a:p>
            <a:fld id="{FA41DFCF-F5F7-4ECE-8FFC-05D6DAF9FDA9}" type="slidenum">
              <a:rPr lang="en-US" smtClean="0"/>
              <a:t>107</a:t>
            </a:fld>
            <a:endParaRPr lang="en-US" dirty="0"/>
          </a:p>
        </p:txBody>
      </p:sp>
    </p:spTree>
    <p:extLst>
      <p:ext uri="{BB962C8B-B14F-4D97-AF65-F5344CB8AC3E}">
        <p14:creationId xmlns:p14="http://schemas.microsoft.com/office/powerpoint/2010/main" val="176264442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CTL UPDATES</a:t>
            </a:r>
          </a:p>
        </p:txBody>
      </p:sp>
      <p:sp>
        <p:nvSpPr>
          <p:cNvPr id="3" name="Content Placeholder 2"/>
          <p:cNvSpPr>
            <a:spLocks noGrp="1"/>
          </p:cNvSpPr>
          <p:nvPr>
            <p:ph idx="1"/>
          </p:nvPr>
        </p:nvSpPr>
        <p:spPr>
          <a:xfrm>
            <a:off x="609600" y="1676400"/>
            <a:ext cx="7905750" cy="3886199"/>
          </a:xfrm>
          <a:ln>
            <a:solidFill>
              <a:srgbClr val="FF0000"/>
            </a:solidFill>
          </a:ln>
        </p:spPr>
        <p:txBody>
          <a:bodyPr>
            <a:normAutofit fontScale="55000" lnSpcReduction="20000"/>
          </a:bodyPr>
          <a:lstStyle/>
          <a:p>
            <a:r>
              <a:rPr lang="en-US" sz="3400" dirty="0">
                <a:solidFill>
                  <a:schemeClr val="tx1">
                    <a:lumMod val="95000"/>
                    <a:lumOff val="5000"/>
                  </a:schemeClr>
                </a:solidFill>
              </a:rPr>
              <a:t>Debbie Gerhart, Coordinator, Technical Training, retired</a:t>
            </a:r>
          </a:p>
          <a:p>
            <a:r>
              <a:rPr lang="en-US" sz="3400" dirty="0">
                <a:solidFill>
                  <a:schemeClr val="tx1">
                    <a:lumMod val="95000"/>
                    <a:lumOff val="5000"/>
                  </a:schemeClr>
                </a:solidFill>
              </a:rPr>
              <a:t>Dr. Athena Anderson joined CTL as an Instructional Design Specialist</a:t>
            </a:r>
          </a:p>
          <a:p>
            <a:pPr marL="0" indent="0">
              <a:buNone/>
            </a:pPr>
            <a:endParaRPr lang="en-US" sz="3400" dirty="0">
              <a:solidFill>
                <a:schemeClr val="tx1">
                  <a:lumMod val="95000"/>
                  <a:lumOff val="5000"/>
                </a:schemeClr>
              </a:solidFill>
            </a:endParaRPr>
          </a:p>
          <a:p>
            <a:pPr fontAlgn="base"/>
            <a:r>
              <a:rPr lang="en-US" sz="3400" dirty="0"/>
              <a:t>Developed centralized office space with dedicated training facility for faculty development</a:t>
            </a:r>
          </a:p>
          <a:p>
            <a:pPr fontAlgn="base"/>
            <a:r>
              <a:rPr lang="en-US" sz="3400" dirty="0"/>
              <a:t>Organized new faculty orientation programming</a:t>
            </a:r>
          </a:p>
          <a:p>
            <a:pPr fontAlgn="base"/>
            <a:r>
              <a:rPr lang="en-US" sz="3400" dirty="0"/>
              <a:t>Professional development sessions provided for faculty throughout year:</a:t>
            </a:r>
          </a:p>
          <a:p>
            <a:pPr lvl="1" fontAlgn="base"/>
            <a:r>
              <a:rPr lang="en-US" sz="3400" dirty="0"/>
              <a:t>Best practices, Using Blackboard effectively, course design</a:t>
            </a:r>
          </a:p>
          <a:p>
            <a:pPr lvl="1" fontAlgn="base"/>
            <a:r>
              <a:rPr lang="en-US" sz="3400" dirty="0"/>
              <a:t>In-person and 3rd party webinar broadcast events</a:t>
            </a:r>
          </a:p>
          <a:p>
            <a:pPr lvl="1" fontAlgn="base"/>
            <a:r>
              <a:rPr lang="en-US" sz="3400" dirty="0"/>
              <a:t>Trainings converted to online format for ease of access</a:t>
            </a:r>
          </a:p>
          <a:p>
            <a:r>
              <a:rPr lang="en-US" sz="3400" dirty="0"/>
              <a:t>Blackboard support and administration</a:t>
            </a:r>
          </a:p>
          <a:p>
            <a:pPr marL="0" indent="0">
              <a:buNone/>
            </a:pPr>
            <a:br>
              <a:rPr lang="en-US" dirty="0"/>
            </a:br>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108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77569"/>
            <a:ext cx="1319416" cy="8477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74638"/>
            <a:ext cx="2133600" cy="788361"/>
          </a:xfrm>
          <a:prstGeom prst="rect">
            <a:avLst/>
          </a:prstGeom>
        </p:spPr>
      </p:pic>
    </p:spTree>
    <p:extLst>
      <p:ext uri="{BB962C8B-B14F-4D97-AF65-F5344CB8AC3E}">
        <p14:creationId xmlns:p14="http://schemas.microsoft.com/office/powerpoint/2010/main" val="39579547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a:ln>
            <a:solidFill>
              <a:srgbClr val="FF0000"/>
            </a:solidFill>
          </a:ln>
        </p:spPr>
        <p:txBody>
          <a:bodyPr/>
          <a:lstStyle/>
          <a:p>
            <a:r>
              <a:rPr lang="en-US" b="1" dirty="0"/>
              <a:t>CTL UPDATES</a:t>
            </a:r>
            <a:br>
              <a:rPr lang="en-US" b="1" dirty="0"/>
            </a:br>
            <a:r>
              <a:rPr lang="en-US" sz="2400" b="1" dirty="0">
                <a:solidFill>
                  <a:schemeClr val="bg1">
                    <a:lumMod val="65000"/>
                  </a:schemeClr>
                </a:solidFill>
              </a:rPr>
              <a:t>(continued)</a:t>
            </a:r>
            <a:endParaRPr lang="en-US" sz="2400" dirty="0">
              <a:solidFill>
                <a:schemeClr val="bg1">
                  <a:lumMod val="65000"/>
                </a:schemeClr>
              </a:solidFill>
            </a:endParaRPr>
          </a:p>
        </p:txBody>
      </p:sp>
      <p:sp>
        <p:nvSpPr>
          <p:cNvPr id="3" name="Subtitle 2"/>
          <p:cNvSpPr>
            <a:spLocks noGrp="1"/>
          </p:cNvSpPr>
          <p:nvPr>
            <p:ph type="subTitle" idx="1"/>
          </p:nvPr>
        </p:nvSpPr>
        <p:spPr>
          <a:xfrm>
            <a:off x="914400" y="2188780"/>
            <a:ext cx="7696200" cy="3455744"/>
          </a:xfrm>
          <a:ln>
            <a:solidFill>
              <a:srgbClr val="FF0000"/>
            </a:solidFill>
          </a:ln>
        </p:spPr>
        <p:txBody>
          <a:bodyPr>
            <a:normAutofit fontScale="85000" lnSpcReduction="10000"/>
          </a:bodyPr>
          <a:lstStyle/>
          <a:p>
            <a:pPr marL="457200" indent="-457200" algn="l">
              <a:buFont typeface="Wingdings" panose="05000000000000000000" pitchFamily="2" charset="2"/>
              <a:buChar char="Ø"/>
            </a:pPr>
            <a:r>
              <a:rPr lang="en-US" dirty="0">
                <a:solidFill>
                  <a:schemeClr val="tx1"/>
                </a:solidFill>
              </a:rPr>
              <a:t>CTL hosted specialized training for select groups of teaching employees (e.g., academic advisors)</a:t>
            </a:r>
          </a:p>
          <a:p>
            <a:pPr marL="457200" indent="-457200" algn="l" fontAlgn="base">
              <a:buFont typeface="Wingdings" panose="05000000000000000000" pitchFamily="2" charset="2"/>
              <a:buChar char="Ø"/>
            </a:pPr>
            <a:r>
              <a:rPr lang="en-US" dirty="0">
                <a:solidFill>
                  <a:schemeClr val="tx1"/>
                </a:solidFill>
              </a:rPr>
              <a:t>Department Chairs’ Development </a:t>
            </a:r>
            <a:r>
              <a:rPr lang="en-US" dirty="0" err="1">
                <a:solidFill>
                  <a:schemeClr val="tx1"/>
                </a:solidFill>
              </a:rPr>
              <a:t>Bootcamp</a:t>
            </a:r>
            <a:r>
              <a:rPr lang="en-US" dirty="0">
                <a:solidFill>
                  <a:schemeClr val="tx1"/>
                </a:solidFill>
              </a:rPr>
              <a:t> and Monthly Development Series</a:t>
            </a:r>
          </a:p>
          <a:p>
            <a:pPr marL="457200" indent="-457200" algn="l" fontAlgn="base">
              <a:buFont typeface="Wingdings" panose="05000000000000000000" pitchFamily="2" charset="2"/>
              <a:buChar char="Ø"/>
            </a:pPr>
            <a:r>
              <a:rPr lang="en-US" dirty="0">
                <a:solidFill>
                  <a:schemeClr val="tx1"/>
                </a:solidFill>
              </a:rPr>
              <a:t>Collaborated with Extended Studies to offer ACUE Certification for Faculty</a:t>
            </a:r>
          </a:p>
          <a:p>
            <a:pPr marL="457200" indent="-457200" algn="l" fontAlgn="base">
              <a:buFont typeface="Wingdings" panose="05000000000000000000" pitchFamily="2" charset="2"/>
              <a:buChar char="Ø"/>
            </a:pPr>
            <a:r>
              <a:rPr lang="en-US" dirty="0">
                <a:solidFill>
                  <a:schemeClr val="tx1"/>
                </a:solidFill>
              </a:rPr>
              <a:t>Collaborating with Student Success to develop Title III First Year Experience </a:t>
            </a:r>
          </a:p>
          <a:p>
            <a:pPr algn="l"/>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109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277569"/>
            <a:ext cx="1319416" cy="8477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74638"/>
            <a:ext cx="2133600" cy="788361"/>
          </a:xfrm>
          <a:prstGeom prst="rect">
            <a:avLst/>
          </a:prstGeom>
        </p:spPr>
      </p:pic>
    </p:spTree>
    <p:extLst>
      <p:ext uri="{BB962C8B-B14F-4D97-AF65-F5344CB8AC3E}">
        <p14:creationId xmlns:p14="http://schemas.microsoft.com/office/powerpoint/2010/main" val="58564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D3DD-F2E7-4564-9555-9B0522EDD11F}"/>
              </a:ext>
            </a:extLst>
          </p:cNvPr>
          <p:cNvSpPr>
            <a:spLocks noGrp="1"/>
          </p:cNvSpPr>
          <p:nvPr>
            <p:ph type="title"/>
          </p:nvPr>
        </p:nvSpPr>
        <p:spPr/>
        <p:txBody>
          <a:bodyPr/>
          <a:lstStyle/>
          <a:p>
            <a:pPr algn="ctr"/>
            <a:r>
              <a:rPr lang="en-US" b="1" dirty="0"/>
              <a:t>Academic Dates and Deadlines</a:t>
            </a:r>
          </a:p>
        </p:txBody>
      </p:sp>
      <p:sp>
        <p:nvSpPr>
          <p:cNvPr id="3" name="Content Placeholder 2">
            <a:extLst>
              <a:ext uri="{FF2B5EF4-FFF2-40B4-BE49-F238E27FC236}">
                <a16:creationId xmlns:a16="http://schemas.microsoft.com/office/drawing/2014/main" id="{C91FD57E-3817-4996-8A7C-EC82D329E0F3}"/>
              </a:ext>
            </a:extLst>
          </p:cNvPr>
          <p:cNvSpPr>
            <a:spLocks noGrp="1"/>
          </p:cNvSpPr>
          <p:nvPr>
            <p:ph idx="1"/>
          </p:nvPr>
        </p:nvSpPr>
        <p:spPr/>
        <p:txBody>
          <a:bodyPr>
            <a:normAutofit fontScale="77500" lnSpcReduction="20000"/>
          </a:bodyPr>
          <a:lstStyle/>
          <a:p>
            <a:r>
              <a:rPr lang="en-US" dirty="0"/>
              <a:t>The best place to find a comprehensive list of 2019-2020 academic deadlines: </a:t>
            </a:r>
            <a:r>
              <a:rPr lang="en-US" dirty="0">
                <a:hlinkClick r:id="rId2"/>
              </a:rPr>
              <a:t>https://catalog.ucmo.edu/content.php?catoid=9&amp;navoid=283</a:t>
            </a:r>
            <a:endParaRPr lang="en-US" dirty="0"/>
          </a:p>
          <a:p>
            <a:r>
              <a:rPr lang="en-US" dirty="0"/>
              <a:t>The 2</a:t>
            </a:r>
            <a:r>
              <a:rPr lang="en-US" baseline="30000" dirty="0"/>
              <a:t>nd</a:t>
            </a:r>
            <a:r>
              <a:rPr lang="en-US" dirty="0"/>
              <a:t> best place: </a:t>
            </a:r>
            <a:r>
              <a:rPr lang="en-US" dirty="0">
                <a:hlinkClick r:id="rId3"/>
              </a:rPr>
              <a:t>https://www.ucmo.edu/calendar/index.php</a:t>
            </a:r>
            <a:endParaRPr lang="en-US" dirty="0"/>
          </a:p>
          <a:p>
            <a:r>
              <a:rPr lang="en-US" dirty="0"/>
              <a:t>Spring 2020 Enrollment Dates: </a:t>
            </a:r>
            <a:r>
              <a:rPr lang="en-US" dirty="0">
                <a:hlinkClick r:id="rId4"/>
              </a:rPr>
              <a:t>https://www.ucmo.edu/current-students/office-of-the-registrar-and-student-records/dates-and-deadlines/index.php</a:t>
            </a:r>
            <a:endParaRPr lang="en-US" dirty="0"/>
          </a:p>
          <a:p>
            <a:r>
              <a:rPr lang="en-US" dirty="0"/>
              <a:t>Refund Dates: </a:t>
            </a:r>
            <a:r>
              <a:rPr lang="en-US" dirty="0">
                <a:hlinkClick r:id="rId4"/>
              </a:rPr>
              <a:t>https://www.ucmo.edu/current-students/office-of-the-registrar-and-student-records/dates-and-deadlines/index.php</a:t>
            </a:r>
            <a:endParaRPr lang="en-US" dirty="0"/>
          </a:p>
        </p:txBody>
      </p:sp>
    </p:spTree>
    <p:extLst>
      <p:ext uri="{BB962C8B-B14F-4D97-AF65-F5344CB8AC3E}">
        <p14:creationId xmlns:p14="http://schemas.microsoft.com/office/powerpoint/2010/main" val="566710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a:ln>
            <a:solidFill>
              <a:srgbClr val="FF0000"/>
            </a:solidFill>
          </a:ln>
        </p:spPr>
        <p:txBody>
          <a:bodyPr>
            <a:normAutofit fontScale="90000"/>
          </a:bodyPr>
          <a:lstStyle/>
          <a:p>
            <a:br>
              <a:rPr lang="en-US" sz="3600" dirty="0"/>
            </a:br>
            <a:r>
              <a:rPr lang="en-US" sz="3600" b="1" dirty="0"/>
              <a:t>CTL UPDATES </a:t>
            </a:r>
            <a:br>
              <a:rPr lang="en-US" sz="3600" dirty="0"/>
            </a:br>
            <a:r>
              <a:rPr lang="en-US" sz="2700" i="1" dirty="0">
                <a:solidFill>
                  <a:schemeClr val="bg1">
                    <a:lumMod val="65000"/>
                  </a:schemeClr>
                </a:solidFill>
              </a:rPr>
              <a:t>(continued)</a:t>
            </a:r>
            <a:br>
              <a:rPr lang="en-US" b="1" i="1" dirty="0">
                <a:solidFill>
                  <a:srgbClr val="FF0000"/>
                </a:solidFill>
              </a:rPr>
            </a:br>
            <a:endParaRPr lang="en-US" b="1" i="1" dirty="0">
              <a:solidFill>
                <a:srgbClr val="FF0000"/>
              </a:solidFill>
            </a:endParaRPr>
          </a:p>
        </p:txBody>
      </p:sp>
      <p:sp>
        <p:nvSpPr>
          <p:cNvPr id="4" name="Slide Number Placeholder 3"/>
          <p:cNvSpPr>
            <a:spLocks noGrp="1"/>
          </p:cNvSpPr>
          <p:nvPr>
            <p:ph type="sldNum" sz="quarter" idx="12"/>
          </p:nvPr>
        </p:nvSpPr>
        <p:spPr/>
        <p:txBody>
          <a:bodyPr/>
          <a:lstStyle/>
          <a:p>
            <a:fld id="{FA41DFCF-F5F7-4ECE-8FFC-05D6DAF9FDA9}" type="slidenum">
              <a:rPr lang="en-US" smtClean="0"/>
              <a:t>110</a:t>
            </a:fld>
            <a:endParaRPr lang="en-US" dirty="0"/>
          </a:p>
        </p:txBody>
      </p:sp>
      <p:sp>
        <p:nvSpPr>
          <p:cNvPr id="5" name="Content Placeholder 4"/>
          <p:cNvSpPr>
            <a:spLocks noGrp="1"/>
          </p:cNvSpPr>
          <p:nvPr>
            <p:ph idx="1"/>
          </p:nvPr>
        </p:nvSpPr>
        <p:spPr>
          <a:xfrm>
            <a:off x="436684" y="1312495"/>
            <a:ext cx="8229600" cy="5211763"/>
          </a:xfrm>
          <a:ln>
            <a:solidFill>
              <a:srgbClr val="FF0000"/>
            </a:solidFill>
          </a:ln>
        </p:spPr>
        <p:txBody>
          <a:bodyPr/>
          <a:lstStyle/>
          <a:p>
            <a:r>
              <a:rPr lang="en-US" b="1" i="1" u="sng" dirty="0">
                <a:solidFill>
                  <a:srgbClr val="FF0000"/>
                </a:solidFill>
              </a:rPr>
              <a:t>NEW: Best Practices in Teaching &amp; Learning</a:t>
            </a:r>
            <a:r>
              <a:rPr lang="en-US" dirty="0"/>
              <a:t>:</a:t>
            </a:r>
          </a:p>
          <a:p>
            <a:pPr lvl="1"/>
            <a:r>
              <a:rPr lang="en-US" b="1" i="1" dirty="0"/>
              <a:t>CTL Faculty Fellows program </a:t>
            </a:r>
            <a:r>
              <a:rPr lang="en-US" dirty="0"/>
              <a:t>held in June 2019</a:t>
            </a:r>
          </a:p>
          <a:p>
            <a:pPr lvl="2"/>
            <a:r>
              <a:rPr lang="en-US" dirty="0"/>
              <a:t>Participating faculty certified to teach online </a:t>
            </a:r>
          </a:p>
          <a:p>
            <a:pPr lvl="1"/>
            <a:r>
              <a:rPr lang="en-US" dirty="0"/>
              <a:t>Designed &amp; offering options for faculty to obtain certification to teach online</a:t>
            </a:r>
          </a:p>
          <a:p>
            <a:pPr lvl="1"/>
            <a:r>
              <a:rPr lang="en-US" dirty="0"/>
              <a:t>With colleges, designed and offering online course review process</a:t>
            </a:r>
          </a:p>
          <a:p>
            <a:pPr lvl="1"/>
            <a:r>
              <a:rPr lang="en-US" dirty="0"/>
              <a:t>Launching faculty mentoring program</a:t>
            </a:r>
          </a:p>
          <a:p>
            <a:pPr lvl="1"/>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1136"/>
            <a:ext cx="1319416" cy="8477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74638"/>
            <a:ext cx="2133600" cy="788361"/>
          </a:xfrm>
          <a:prstGeom prst="rect">
            <a:avLst/>
          </a:prstGeom>
        </p:spPr>
      </p:pic>
    </p:spTree>
    <p:extLst>
      <p:ext uri="{BB962C8B-B14F-4D97-AF65-F5344CB8AC3E}">
        <p14:creationId xmlns:p14="http://schemas.microsoft.com/office/powerpoint/2010/main" val="35395511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0000"/>
            </a:solidFill>
          </a:ln>
        </p:spPr>
        <p:txBody>
          <a:bodyPr>
            <a:normAutofit lnSpcReduction="10000"/>
          </a:bodyPr>
          <a:lstStyle/>
          <a:p>
            <a:r>
              <a:rPr lang="en-US" dirty="0"/>
              <a:t>CTL offers three grants to full time faculty: </a:t>
            </a:r>
          </a:p>
          <a:p>
            <a:pPr lvl="1"/>
            <a:r>
              <a:rPr lang="en-US" dirty="0"/>
              <a:t>Speakers Series grant</a:t>
            </a:r>
          </a:p>
          <a:p>
            <a:pPr lvl="1"/>
            <a:r>
              <a:rPr lang="en-US" dirty="0"/>
              <a:t>Institutional Improvement Grant, and </a:t>
            </a:r>
          </a:p>
          <a:p>
            <a:pPr lvl="1"/>
            <a:r>
              <a:rPr lang="en-US" i="1" dirty="0">
                <a:solidFill>
                  <a:srgbClr val="FF0000"/>
                </a:solidFill>
              </a:rPr>
              <a:t>new</a:t>
            </a:r>
            <a:r>
              <a:rPr lang="en-US" dirty="0"/>
              <a:t> Academic Advancement Instructional Development grant. </a:t>
            </a:r>
          </a:p>
          <a:p>
            <a:r>
              <a:rPr lang="en-US" dirty="0"/>
              <a:t>In FY19, CTL funded over $60,000.00 for:</a:t>
            </a:r>
          </a:p>
          <a:p>
            <a:pPr lvl="1" fontAlgn="base"/>
            <a:r>
              <a:rPr lang="en-US" dirty="0"/>
              <a:t>30 Speakers</a:t>
            </a:r>
          </a:p>
          <a:p>
            <a:pPr lvl="1" fontAlgn="base"/>
            <a:r>
              <a:rPr lang="en-US" dirty="0"/>
              <a:t>40 Academic Advancement grants</a:t>
            </a:r>
          </a:p>
          <a:p>
            <a:pPr lvl="1" fontAlgn="base"/>
            <a:r>
              <a:rPr lang="en-US" dirty="0"/>
              <a:t>15 Institutional Improvement grants</a:t>
            </a:r>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111</a:t>
            </a:fld>
            <a:endParaRPr lang="en-US" dirty="0"/>
          </a:p>
        </p:txBody>
      </p:sp>
      <p:sp>
        <p:nvSpPr>
          <p:cNvPr id="5" name="Title 1"/>
          <p:cNvSpPr>
            <a:spLocks noGrp="1"/>
          </p:cNvSpPr>
          <p:nvPr>
            <p:ph type="title"/>
          </p:nvPr>
        </p:nvSpPr>
        <p:spPr>
          <a:ln>
            <a:solidFill>
              <a:srgbClr val="FF0000"/>
            </a:solidFill>
          </a:ln>
        </p:spPr>
        <p:txBody>
          <a:bodyPr/>
          <a:lstStyle/>
          <a:p>
            <a:r>
              <a:rPr lang="en-US" b="1" dirty="0"/>
              <a:t>CTL UPDATES</a:t>
            </a:r>
            <a:br>
              <a:rPr lang="en-US" b="1" dirty="0"/>
            </a:br>
            <a:r>
              <a:rPr lang="en-US" sz="2400" b="1" dirty="0">
                <a:solidFill>
                  <a:schemeClr val="bg1">
                    <a:lumMod val="65000"/>
                  </a:schemeClr>
                </a:solidFill>
              </a:rPr>
              <a:t>(continued)</a:t>
            </a:r>
            <a:endParaRPr lang="en-US" sz="2400" dirty="0">
              <a:solidFill>
                <a:schemeClr val="bg1">
                  <a:lumMod val="6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9928"/>
            <a:ext cx="1319416" cy="8477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74638"/>
            <a:ext cx="2133600" cy="788361"/>
          </a:xfrm>
          <a:prstGeom prst="rect">
            <a:avLst/>
          </a:prstGeom>
        </p:spPr>
      </p:pic>
    </p:spTree>
    <p:extLst>
      <p:ext uri="{BB962C8B-B14F-4D97-AF65-F5344CB8AC3E}">
        <p14:creationId xmlns:p14="http://schemas.microsoft.com/office/powerpoint/2010/main" val="10756638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0000"/>
            </a:solidFill>
          </a:ln>
        </p:spPr>
        <p:txBody>
          <a:bodyPr>
            <a:normAutofit fontScale="92500" lnSpcReduction="20000"/>
          </a:bodyPr>
          <a:lstStyle/>
          <a:p>
            <a:pPr marL="0" indent="0" algn="ctr">
              <a:buNone/>
            </a:pPr>
            <a:r>
              <a:rPr lang="en-US" sz="2800" b="1" u="sng" dirty="0">
                <a:solidFill>
                  <a:srgbClr val="FF0000"/>
                </a:solidFill>
              </a:rPr>
              <a:t>Learning Space Instructional Design Team (LSIDT)</a:t>
            </a:r>
          </a:p>
          <a:p>
            <a:pPr fontAlgn="base"/>
            <a:r>
              <a:rPr lang="en-US" dirty="0"/>
              <a:t>As of June 30, 2019: 66 rooms have been or are being reviewed by the LSIDT </a:t>
            </a:r>
          </a:p>
          <a:p>
            <a:pPr lvl="1" fontAlgn="base"/>
            <a:r>
              <a:rPr lang="en-US" sz="2200" dirty="0"/>
              <a:t>(There are 300+ classrooms on campus.)</a:t>
            </a:r>
          </a:p>
          <a:p>
            <a:pPr fontAlgn="base"/>
            <a:r>
              <a:rPr lang="en-US" dirty="0"/>
              <a:t>The LSIDT continues to:</a:t>
            </a:r>
          </a:p>
          <a:p>
            <a:pPr lvl="1" fontAlgn="base"/>
            <a:r>
              <a:rPr lang="en-US" dirty="0"/>
              <a:t> improve its understanding of learning space and active learning design using research-based practices</a:t>
            </a:r>
          </a:p>
          <a:p>
            <a:pPr lvl="1" fontAlgn="base"/>
            <a:r>
              <a:rPr lang="en-US" dirty="0"/>
              <a:t>revise and improve the review process.</a:t>
            </a:r>
          </a:p>
          <a:p>
            <a:pPr fontAlgn="base"/>
            <a:r>
              <a:rPr lang="en-US" dirty="0"/>
              <a:t>Collaboration between the LSIDT, OT, Procurement, and FPO is helping streamline the classroom design and upgrading process.</a:t>
            </a:r>
          </a:p>
          <a:p>
            <a:pPr marL="0" indent="0">
              <a:buNone/>
            </a:pPr>
            <a:endParaRPr lang="en-US" sz="2800" dirty="0"/>
          </a:p>
        </p:txBody>
      </p:sp>
      <p:sp>
        <p:nvSpPr>
          <p:cNvPr id="4" name="Slide Number Placeholder 3"/>
          <p:cNvSpPr>
            <a:spLocks noGrp="1"/>
          </p:cNvSpPr>
          <p:nvPr>
            <p:ph type="sldNum" sz="quarter" idx="12"/>
          </p:nvPr>
        </p:nvSpPr>
        <p:spPr/>
        <p:txBody>
          <a:bodyPr/>
          <a:lstStyle/>
          <a:p>
            <a:fld id="{FA41DFCF-F5F7-4ECE-8FFC-05D6DAF9FDA9}" type="slidenum">
              <a:rPr lang="en-US" smtClean="0"/>
              <a:t>112</a:t>
            </a:fld>
            <a:endParaRPr lang="en-US" dirty="0"/>
          </a:p>
        </p:txBody>
      </p:sp>
      <p:sp>
        <p:nvSpPr>
          <p:cNvPr id="5" name="Title 1"/>
          <p:cNvSpPr>
            <a:spLocks noGrp="1"/>
          </p:cNvSpPr>
          <p:nvPr>
            <p:ph type="title"/>
          </p:nvPr>
        </p:nvSpPr>
        <p:spPr>
          <a:ln>
            <a:solidFill>
              <a:srgbClr val="FF0000"/>
            </a:solidFill>
          </a:ln>
        </p:spPr>
        <p:txBody>
          <a:bodyPr/>
          <a:lstStyle/>
          <a:p>
            <a:r>
              <a:rPr lang="en-US" b="1" dirty="0"/>
              <a:t>CTL UPDATES</a:t>
            </a:r>
            <a:br>
              <a:rPr lang="en-US" b="1" dirty="0"/>
            </a:br>
            <a:r>
              <a:rPr lang="en-US" sz="2400" b="1" dirty="0">
                <a:solidFill>
                  <a:schemeClr val="bg1">
                    <a:lumMod val="65000"/>
                  </a:schemeClr>
                </a:solidFill>
              </a:rPr>
              <a:t>(continued)</a:t>
            </a:r>
            <a:endParaRPr lang="en-US" sz="2400" dirty="0">
              <a:solidFill>
                <a:schemeClr val="bg1">
                  <a:lumMod val="6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9928"/>
            <a:ext cx="1319416" cy="8477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74638"/>
            <a:ext cx="2133600" cy="788361"/>
          </a:xfrm>
          <a:prstGeom prst="rect">
            <a:avLst/>
          </a:prstGeom>
        </p:spPr>
      </p:pic>
    </p:spTree>
    <p:extLst>
      <p:ext uri="{BB962C8B-B14F-4D97-AF65-F5344CB8AC3E}">
        <p14:creationId xmlns:p14="http://schemas.microsoft.com/office/powerpoint/2010/main" val="41998052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1981200"/>
            <a:ext cx="7772400" cy="3789103"/>
          </a:xfrm>
          <a:ln>
            <a:solidFill>
              <a:srgbClr val="FF0000"/>
            </a:solidFill>
          </a:ln>
        </p:spPr>
        <p:txBody>
          <a:bodyPr>
            <a:normAutofit fontScale="55000" lnSpcReduction="20000"/>
          </a:bodyPr>
          <a:lstStyle/>
          <a:p>
            <a:r>
              <a:rPr lang="en-US" sz="4400" b="1" u="sng" dirty="0">
                <a:solidFill>
                  <a:srgbClr val="FF0000"/>
                </a:solidFill>
              </a:rPr>
              <a:t>Active Learning Engagement Classroom (JCKL ALEC 1268)</a:t>
            </a:r>
          </a:p>
          <a:p>
            <a:pPr marL="457200" indent="-457200" algn="l" fontAlgn="base">
              <a:buFont typeface="Wingdings" panose="05000000000000000000" pitchFamily="2" charset="2"/>
              <a:buChar char="Ø"/>
            </a:pPr>
            <a:r>
              <a:rPr lang="en-US" sz="3600" dirty="0">
                <a:solidFill>
                  <a:schemeClr val="tx1"/>
                </a:solidFill>
              </a:rPr>
              <a:t>For 2018-2019: 12 classes were taught in the ALEC room (JCKL 1268)</a:t>
            </a:r>
          </a:p>
          <a:p>
            <a:pPr marL="457200" indent="-457200" algn="l" fontAlgn="base">
              <a:buFont typeface="Wingdings" panose="05000000000000000000" pitchFamily="2" charset="2"/>
              <a:buChar char="Ø"/>
            </a:pPr>
            <a:r>
              <a:rPr lang="en-US" sz="3600" dirty="0">
                <a:solidFill>
                  <a:schemeClr val="tx1"/>
                </a:solidFill>
              </a:rPr>
              <a:t>A fourth monitor was added to  JCKL ALEC 1268, completing the rooms original design</a:t>
            </a:r>
          </a:p>
          <a:p>
            <a:pPr marL="457200" indent="-457200" algn="l" fontAlgn="base">
              <a:buFont typeface="Wingdings" panose="05000000000000000000" pitchFamily="2" charset="2"/>
              <a:buChar char="Ø"/>
            </a:pPr>
            <a:r>
              <a:rPr lang="en-US" sz="3600" dirty="0">
                <a:solidFill>
                  <a:schemeClr val="tx1"/>
                </a:solidFill>
              </a:rPr>
              <a:t>19 ad-hoc sessions were held for training and organizations / groups</a:t>
            </a:r>
          </a:p>
          <a:p>
            <a:pPr marL="457200" indent="-457200" algn="l" fontAlgn="base">
              <a:buFont typeface="Wingdings" panose="05000000000000000000" pitchFamily="2" charset="2"/>
              <a:buChar char="Ø"/>
            </a:pPr>
            <a:r>
              <a:rPr lang="en-US" sz="3600" dirty="0">
                <a:solidFill>
                  <a:schemeClr val="tx1"/>
                </a:solidFill>
              </a:rPr>
              <a:t>JCKL ALEC 1268 was the focus of a research project and a national conference presentation:</a:t>
            </a:r>
          </a:p>
          <a:p>
            <a:pPr marL="914400" lvl="1" indent="-457200" algn="l" fontAlgn="base">
              <a:buFont typeface="Wingdings" panose="05000000000000000000" pitchFamily="2" charset="2"/>
              <a:buChar char="Ø"/>
            </a:pPr>
            <a:r>
              <a:rPr lang="en-US" sz="3200" dirty="0">
                <a:solidFill>
                  <a:schemeClr val="tx1"/>
                </a:solidFill>
              </a:rPr>
              <a:t>A research project by four UCM / MU doctoral students, "A Qualitative  Analysis of Active Learning Engagement Classroom Perceptions."</a:t>
            </a:r>
          </a:p>
          <a:p>
            <a:pPr marL="914400" lvl="1" indent="-457200" algn="l" fontAlgn="base">
              <a:buFont typeface="Wingdings" panose="05000000000000000000" pitchFamily="2" charset="2"/>
              <a:buChar char="Ø"/>
            </a:pPr>
            <a:r>
              <a:rPr lang="en-US" sz="3600" dirty="0">
                <a:solidFill>
                  <a:schemeClr val="tx1"/>
                </a:solidFill>
              </a:rPr>
              <a:t>A poster session entitled "Perception of Teachers and Students Using an Active Learning Classroom" at the National 2019 Teaching Professor Conference by Chalice and Mike Jeffries</a:t>
            </a:r>
          </a:p>
          <a:p>
            <a:pPr algn="l"/>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113</a:t>
            </a:fld>
            <a:endParaRPr lang="en-US" dirty="0"/>
          </a:p>
        </p:txBody>
      </p:sp>
      <p:sp>
        <p:nvSpPr>
          <p:cNvPr id="5" name="Title 1"/>
          <p:cNvSpPr>
            <a:spLocks noGrp="1"/>
          </p:cNvSpPr>
          <p:nvPr>
            <p:ph type="ctrTitle"/>
          </p:nvPr>
        </p:nvSpPr>
        <p:spPr>
          <a:xfrm>
            <a:off x="685800" y="304800"/>
            <a:ext cx="7772400" cy="1470025"/>
          </a:xfrm>
          <a:ln>
            <a:solidFill>
              <a:srgbClr val="FF0000"/>
            </a:solidFill>
          </a:ln>
        </p:spPr>
        <p:txBody>
          <a:bodyPr/>
          <a:lstStyle/>
          <a:p>
            <a:r>
              <a:rPr lang="en-US" b="1" dirty="0"/>
              <a:t>CTL UPDATES</a:t>
            </a:r>
            <a:br>
              <a:rPr lang="en-US" b="1" dirty="0"/>
            </a:br>
            <a:r>
              <a:rPr lang="en-US" sz="2400" b="1" dirty="0">
                <a:solidFill>
                  <a:schemeClr val="bg1">
                    <a:lumMod val="65000"/>
                  </a:schemeClr>
                </a:solidFill>
              </a:rPr>
              <a:t>(continued)</a:t>
            </a:r>
            <a:endParaRPr lang="en-US" sz="2400" dirty="0">
              <a:solidFill>
                <a:schemeClr val="bg1">
                  <a:lumMod val="6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29928"/>
            <a:ext cx="1319416" cy="8477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26997"/>
            <a:ext cx="2133600" cy="788361"/>
          </a:xfrm>
          <a:prstGeom prst="rect">
            <a:avLst/>
          </a:prstGeom>
        </p:spPr>
      </p:pic>
    </p:spTree>
    <p:extLst>
      <p:ext uri="{BB962C8B-B14F-4D97-AF65-F5344CB8AC3E}">
        <p14:creationId xmlns:p14="http://schemas.microsoft.com/office/powerpoint/2010/main" val="6843250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rgbClr val="FF0000"/>
            </a:solidFill>
          </a:ln>
        </p:spPr>
        <p:txBody>
          <a:bodyPr>
            <a:normAutofit/>
          </a:bodyPr>
          <a:lstStyle/>
          <a:p>
            <a:pPr marL="0" indent="0">
              <a:buNone/>
            </a:pPr>
            <a:r>
              <a:rPr lang="en-US" dirty="0"/>
              <a:t>CTL team members earned a number of certifications over last year:</a:t>
            </a:r>
          </a:p>
          <a:p>
            <a:pPr lvl="1" fontAlgn="base"/>
            <a:r>
              <a:rPr lang="en-US" dirty="0"/>
              <a:t>Project management for instructional design</a:t>
            </a:r>
          </a:p>
          <a:p>
            <a:pPr lvl="1" fontAlgn="base"/>
            <a:r>
              <a:rPr lang="en-US" dirty="0"/>
              <a:t>Course design for Accessibility and UDL </a:t>
            </a:r>
          </a:p>
          <a:p>
            <a:pPr lvl="1" fontAlgn="base"/>
            <a:r>
              <a:rPr lang="en-US" dirty="0"/>
              <a:t>Master Reviewer certification (QM)</a:t>
            </a:r>
          </a:p>
          <a:p>
            <a:pPr lvl="1" fontAlgn="base"/>
            <a:r>
              <a:rPr lang="en-US" dirty="0"/>
              <a:t>Online Course Design Certification (OLC)</a:t>
            </a:r>
          </a:p>
          <a:p>
            <a:pPr lvl="1" fontAlgn="base"/>
            <a:r>
              <a:rPr lang="en-US" dirty="0"/>
              <a:t>Online Teaching Certification (OLC)</a:t>
            </a:r>
          </a:p>
          <a:p>
            <a:pPr lvl="1" fontAlgn="base"/>
            <a:r>
              <a:rPr lang="en-US" dirty="0"/>
              <a:t>Designing a Flipped Classroom Certificate (OLC)</a:t>
            </a:r>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114</a:t>
            </a:fld>
            <a:endParaRPr lang="en-US" dirty="0"/>
          </a:p>
        </p:txBody>
      </p:sp>
      <p:sp>
        <p:nvSpPr>
          <p:cNvPr id="5" name="Title 1"/>
          <p:cNvSpPr>
            <a:spLocks noGrp="1"/>
          </p:cNvSpPr>
          <p:nvPr>
            <p:ph type="title"/>
          </p:nvPr>
        </p:nvSpPr>
        <p:spPr>
          <a:ln>
            <a:solidFill>
              <a:srgbClr val="FF0000"/>
            </a:solidFill>
          </a:ln>
        </p:spPr>
        <p:txBody>
          <a:bodyPr/>
          <a:lstStyle/>
          <a:p>
            <a:r>
              <a:rPr lang="en-US" b="1" dirty="0"/>
              <a:t>CTL UPDATES</a:t>
            </a:r>
            <a:br>
              <a:rPr lang="en-US" b="1" dirty="0"/>
            </a:br>
            <a:r>
              <a:rPr lang="en-US" sz="2400" b="1" dirty="0">
                <a:solidFill>
                  <a:schemeClr val="bg1">
                    <a:lumMod val="65000"/>
                  </a:schemeClr>
                </a:solidFill>
              </a:rPr>
              <a:t>(continued)</a:t>
            </a:r>
            <a:endParaRPr lang="en-US" sz="2400" dirty="0">
              <a:solidFill>
                <a:schemeClr val="bg1">
                  <a:lumMod val="6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37332"/>
            <a:ext cx="1319416" cy="84772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74638"/>
            <a:ext cx="2133600" cy="788361"/>
          </a:xfrm>
          <a:prstGeom prst="rect">
            <a:avLst/>
          </a:prstGeom>
        </p:spPr>
      </p:pic>
    </p:spTree>
    <p:extLst>
      <p:ext uri="{BB962C8B-B14F-4D97-AF65-F5344CB8AC3E}">
        <p14:creationId xmlns:p14="http://schemas.microsoft.com/office/powerpoint/2010/main" val="1000142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83D7B-73F3-41CD-91AF-48856BEBB171}"/>
              </a:ext>
            </a:extLst>
          </p:cNvPr>
          <p:cNvSpPr>
            <a:spLocks noGrp="1"/>
          </p:cNvSpPr>
          <p:nvPr>
            <p:ph type="title"/>
          </p:nvPr>
        </p:nvSpPr>
        <p:spPr/>
        <p:txBody>
          <a:bodyPr/>
          <a:lstStyle/>
          <a:p>
            <a:pPr algn="ctr"/>
            <a:r>
              <a:rPr lang="en-US" b="1" dirty="0"/>
              <a:t>FERPA</a:t>
            </a:r>
            <a:endParaRPr lang="en-US" dirty="0"/>
          </a:p>
        </p:txBody>
      </p:sp>
      <p:sp>
        <p:nvSpPr>
          <p:cNvPr id="3" name="Content Placeholder 2">
            <a:extLst>
              <a:ext uri="{FF2B5EF4-FFF2-40B4-BE49-F238E27FC236}">
                <a16:creationId xmlns:a16="http://schemas.microsoft.com/office/drawing/2014/main" id="{BA8CE4D7-048B-437C-BC9D-E327F731F7F9}"/>
              </a:ext>
            </a:extLst>
          </p:cNvPr>
          <p:cNvSpPr>
            <a:spLocks noGrp="1"/>
          </p:cNvSpPr>
          <p:nvPr>
            <p:ph idx="1"/>
          </p:nvPr>
        </p:nvSpPr>
        <p:spPr/>
        <p:txBody>
          <a:bodyPr>
            <a:normAutofit fontScale="70000" lnSpcReduction="20000"/>
          </a:bodyPr>
          <a:lstStyle/>
          <a:p>
            <a:pPr fontAlgn="base"/>
            <a:r>
              <a:rPr lang="en-US" dirty="0"/>
              <a:t>Everything you wanted to know about FERPA but were afraid to ask can be found online at: </a:t>
            </a:r>
            <a:r>
              <a:rPr lang="en-US" dirty="0">
                <a:hlinkClick r:id="rId2"/>
              </a:rPr>
              <a:t>https://www.ucmo.edu/current-students/office-of-the-registrar-and-student-records/student-privacy/index.php </a:t>
            </a:r>
            <a:endParaRPr lang="en-US" dirty="0"/>
          </a:p>
          <a:p>
            <a:pPr fontAlgn="base"/>
            <a:r>
              <a:rPr lang="en-US" dirty="0"/>
              <a:t>Directory information includes, but is not limited to name, address, phone number, email address, major field of study, part time/full time status, etc.</a:t>
            </a:r>
          </a:p>
          <a:p>
            <a:pPr fontAlgn="base"/>
            <a:r>
              <a:rPr lang="en-US" dirty="0"/>
              <a:t>Non-directory information includes, but is not limited to gender, ethnicity, transcript, grades, hours enrolled, degree audit, etc.</a:t>
            </a:r>
          </a:p>
          <a:p>
            <a:pPr fontAlgn="base"/>
            <a:r>
              <a:rPr lang="en-US" dirty="0"/>
              <a:t>Authorization form to release information can be found at </a:t>
            </a:r>
            <a:r>
              <a:rPr lang="en-US" dirty="0">
                <a:hlinkClick r:id="rId3"/>
              </a:rPr>
              <a:t>https://www.ucmo.edu/current-students/office-of-the-registrar-and-student-records/internal-resources/shared/forms/authorizationtoreleaseeducationalrecords10-3-18.pdf</a:t>
            </a:r>
            <a:endParaRPr lang="en-US" dirty="0"/>
          </a:p>
          <a:p>
            <a:pPr fontAlgn="base"/>
            <a:r>
              <a:rPr lang="en-US" dirty="0"/>
              <a:t>When in doubt, contact Registrar’s Office</a:t>
            </a:r>
          </a:p>
          <a:p>
            <a:endParaRPr lang="en-US" dirty="0"/>
          </a:p>
        </p:txBody>
      </p:sp>
    </p:spTree>
    <p:extLst>
      <p:ext uri="{BB962C8B-B14F-4D97-AF65-F5344CB8AC3E}">
        <p14:creationId xmlns:p14="http://schemas.microsoft.com/office/powerpoint/2010/main" val="2886824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76A2E-D120-4A20-AAC1-CFE3103B467A}"/>
              </a:ext>
            </a:extLst>
          </p:cNvPr>
          <p:cNvSpPr>
            <a:spLocks noGrp="1"/>
          </p:cNvSpPr>
          <p:nvPr>
            <p:ph type="title"/>
          </p:nvPr>
        </p:nvSpPr>
        <p:spPr/>
        <p:txBody>
          <a:bodyPr/>
          <a:lstStyle/>
          <a:p>
            <a:pPr algn="ctr"/>
            <a:r>
              <a:rPr lang="en-US" b="1" dirty="0"/>
              <a:t>Final Grades</a:t>
            </a:r>
            <a:endParaRPr lang="en-US" dirty="0"/>
          </a:p>
        </p:txBody>
      </p:sp>
      <p:sp>
        <p:nvSpPr>
          <p:cNvPr id="3" name="Content Placeholder 2">
            <a:extLst>
              <a:ext uri="{FF2B5EF4-FFF2-40B4-BE49-F238E27FC236}">
                <a16:creationId xmlns:a16="http://schemas.microsoft.com/office/drawing/2014/main" id="{84F0DB99-3DD5-43BE-AF19-FD220B378FA8}"/>
              </a:ext>
            </a:extLst>
          </p:cNvPr>
          <p:cNvSpPr>
            <a:spLocks noGrp="1"/>
          </p:cNvSpPr>
          <p:nvPr>
            <p:ph idx="1"/>
          </p:nvPr>
        </p:nvSpPr>
        <p:spPr/>
        <p:txBody>
          <a:bodyPr>
            <a:normAutofit fontScale="85000" lnSpcReduction="20000"/>
          </a:bodyPr>
          <a:lstStyle/>
          <a:p>
            <a:pPr fontAlgn="base"/>
            <a:r>
              <a:rPr lang="en-US" dirty="0"/>
              <a:t>Summer grades due at noon on Tuesday, August 13 for the 12-week session and last 6-week session courses</a:t>
            </a:r>
          </a:p>
          <a:p>
            <a:pPr fontAlgn="base"/>
            <a:r>
              <a:rPr lang="en-US" dirty="0"/>
              <a:t>Fall semester is over Friday, December 6</a:t>
            </a:r>
          </a:p>
          <a:p>
            <a:pPr fontAlgn="base"/>
            <a:r>
              <a:rPr lang="en-US" dirty="0"/>
              <a:t>Fall grades are due at noon Tuesday, December 17</a:t>
            </a:r>
          </a:p>
          <a:p>
            <a:pPr fontAlgn="base"/>
            <a:r>
              <a:rPr lang="en-US" b="1" dirty="0"/>
              <a:t>Final grades are ALWAYS due the Tuesday AFTER finals week at 12:00 noon</a:t>
            </a:r>
          </a:p>
          <a:p>
            <a:pPr fontAlgn="base"/>
            <a:r>
              <a:rPr lang="en-US" dirty="0"/>
              <a:t>Please help us by making sure your faculty have grades in on time to help with our processing </a:t>
            </a:r>
          </a:p>
          <a:p>
            <a:pPr fontAlgn="base"/>
            <a:r>
              <a:rPr lang="en-US" dirty="0"/>
              <a:t>Missing grades report available in Argos: Academic Dept. Reports-Grade Information- Missing Grades. Please start running this report before Tuesday!</a:t>
            </a:r>
          </a:p>
          <a:p>
            <a:endParaRPr lang="en-US" dirty="0"/>
          </a:p>
        </p:txBody>
      </p:sp>
    </p:spTree>
    <p:extLst>
      <p:ext uri="{BB962C8B-B14F-4D97-AF65-F5344CB8AC3E}">
        <p14:creationId xmlns:p14="http://schemas.microsoft.com/office/powerpoint/2010/main" val="3576823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9CC8-A55B-4734-A26E-1613FF06C69C}"/>
              </a:ext>
            </a:extLst>
          </p:cNvPr>
          <p:cNvSpPr>
            <a:spLocks noGrp="1"/>
          </p:cNvSpPr>
          <p:nvPr>
            <p:ph type="title"/>
          </p:nvPr>
        </p:nvSpPr>
        <p:spPr/>
        <p:txBody>
          <a:bodyPr/>
          <a:lstStyle/>
          <a:p>
            <a:pPr algn="ctr"/>
            <a:r>
              <a:rPr lang="en-US" b="1" dirty="0"/>
              <a:t>Additional Resources</a:t>
            </a:r>
            <a:endParaRPr lang="en-US" dirty="0"/>
          </a:p>
        </p:txBody>
      </p:sp>
      <p:sp>
        <p:nvSpPr>
          <p:cNvPr id="3" name="Content Placeholder 2">
            <a:extLst>
              <a:ext uri="{FF2B5EF4-FFF2-40B4-BE49-F238E27FC236}">
                <a16:creationId xmlns:a16="http://schemas.microsoft.com/office/drawing/2014/main" id="{99848BC9-DDAD-4DE0-A3E0-66A0D2AD9599}"/>
              </a:ext>
            </a:extLst>
          </p:cNvPr>
          <p:cNvSpPr>
            <a:spLocks noGrp="1"/>
          </p:cNvSpPr>
          <p:nvPr>
            <p:ph idx="1"/>
          </p:nvPr>
        </p:nvSpPr>
        <p:spPr/>
        <p:txBody>
          <a:bodyPr>
            <a:normAutofit fontScale="70000" lnSpcReduction="20000"/>
          </a:bodyPr>
          <a:lstStyle/>
          <a:p>
            <a:pPr fontAlgn="base"/>
            <a:r>
              <a:rPr lang="en-US" dirty="0"/>
              <a:t>Registrar's Homepage: </a:t>
            </a:r>
            <a:r>
              <a:rPr lang="en-US" u="sng" dirty="0">
                <a:hlinkClick r:id="rId2"/>
              </a:rPr>
              <a:t>www.ucmo.edu/registrar/</a:t>
            </a:r>
            <a:r>
              <a:rPr lang="en-US" dirty="0"/>
              <a:t> </a:t>
            </a:r>
          </a:p>
          <a:p>
            <a:pPr fontAlgn="base"/>
            <a:r>
              <a:rPr lang="en-US" dirty="0"/>
              <a:t>Registrar’s Facebook Page: UCM MoInfo  </a:t>
            </a:r>
          </a:p>
          <a:p>
            <a:pPr fontAlgn="base"/>
            <a:r>
              <a:rPr lang="en-US" dirty="0"/>
              <a:t>Registrar’s Twitter Page: @UCMRegistrar </a:t>
            </a:r>
          </a:p>
          <a:p>
            <a:pPr fontAlgn="base"/>
            <a:r>
              <a:rPr lang="en-US" dirty="0"/>
              <a:t>Registrar’s Office Monthly Newsletter: via e-mail on the first day of every month</a:t>
            </a:r>
          </a:p>
          <a:p>
            <a:pPr fontAlgn="base"/>
            <a:r>
              <a:rPr lang="en-US" dirty="0"/>
              <a:t>Registrar’s page for Faculty/Staff: </a:t>
            </a:r>
            <a:r>
              <a:rPr lang="en-US" dirty="0">
                <a:hlinkClick r:id="rId3"/>
              </a:rPr>
              <a:t>https://www.ucmo.edu/current-students/office-of-the-registrar-and-student-records/internal-resources/fac-staff/index.php </a:t>
            </a:r>
            <a:r>
              <a:rPr lang="en-US" dirty="0"/>
              <a:t> </a:t>
            </a:r>
          </a:p>
          <a:p>
            <a:pPr fontAlgn="base"/>
            <a:r>
              <a:rPr lang="en-US" dirty="0"/>
              <a:t>BANNER How-To Information: </a:t>
            </a:r>
            <a:r>
              <a:rPr lang="en-US" dirty="0">
                <a:hlinkClick r:id="rId4"/>
              </a:rPr>
              <a:t>https://www.ucmo.edu/current-students/office-of-the-registrar-and-student-records/internal-resources/fac-staff/banner-ellucian-instructions/</a:t>
            </a:r>
            <a:endParaRPr lang="en-US" dirty="0"/>
          </a:p>
          <a:p>
            <a:pPr fontAlgn="base"/>
            <a:r>
              <a:rPr lang="en-US" dirty="0"/>
              <a:t>Catalogs: </a:t>
            </a:r>
            <a:r>
              <a:rPr lang="en-US" u="sng" dirty="0">
                <a:hlinkClick r:id="rId5"/>
              </a:rPr>
              <a:t>www.catalog.ucmo.edu</a:t>
            </a:r>
            <a:r>
              <a:rPr lang="en-US" dirty="0"/>
              <a:t> </a:t>
            </a:r>
          </a:p>
          <a:p>
            <a:endParaRPr lang="en-US" dirty="0"/>
          </a:p>
        </p:txBody>
      </p:sp>
    </p:spTree>
    <p:extLst>
      <p:ext uri="{BB962C8B-B14F-4D97-AF65-F5344CB8AC3E}">
        <p14:creationId xmlns:p14="http://schemas.microsoft.com/office/powerpoint/2010/main" val="1584358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Student Financial Services / Scholarships</a:t>
            </a:r>
          </a:p>
        </p:txBody>
      </p:sp>
      <p:sp>
        <p:nvSpPr>
          <p:cNvPr id="2" name="Slide Number Placeholder 1"/>
          <p:cNvSpPr>
            <a:spLocks noGrp="1"/>
          </p:cNvSpPr>
          <p:nvPr>
            <p:ph type="sldNum" sz="quarter" idx="12"/>
          </p:nvPr>
        </p:nvSpPr>
        <p:spPr/>
        <p:txBody>
          <a:bodyPr/>
          <a:lstStyle/>
          <a:p>
            <a:fld id="{FA41DFCF-F5F7-4ECE-8FFC-05D6DAF9FDA9}" type="slidenum">
              <a:rPr lang="en-US" smtClean="0"/>
              <a:t>15</a:t>
            </a:fld>
            <a:endParaRPr lang="en-US" dirty="0"/>
          </a:p>
        </p:txBody>
      </p:sp>
    </p:spTree>
    <p:extLst>
      <p:ext uri="{BB962C8B-B14F-4D97-AF65-F5344CB8AC3E}">
        <p14:creationId xmlns:p14="http://schemas.microsoft.com/office/powerpoint/2010/main" val="4222762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Student Financial Services/Scholarships</a:t>
            </a:r>
          </a:p>
        </p:txBody>
      </p:sp>
      <p:sp>
        <p:nvSpPr>
          <p:cNvPr id="3" name="Content Placeholder 2"/>
          <p:cNvSpPr>
            <a:spLocks noGrp="1"/>
          </p:cNvSpPr>
          <p:nvPr>
            <p:ph idx="1"/>
          </p:nvPr>
        </p:nvSpPr>
        <p:spPr/>
        <p:txBody>
          <a:bodyPr>
            <a:normAutofit fontScale="70000" lnSpcReduction="20000"/>
          </a:bodyPr>
          <a:lstStyle/>
          <a:p>
            <a:pPr marL="0" indent="0">
              <a:buNone/>
            </a:pPr>
            <a:endParaRPr lang="en-US" dirty="0"/>
          </a:p>
          <a:p>
            <a:pPr eaLnBrk="0" fontAlgn="base" hangingPunct="0">
              <a:spcBef>
                <a:spcPct val="0"/>
              </a:spcBef>
              <a:spcAft>
                <a:spcPct val="0"/>
              </a:spcAft>
            </a:pPr>
            <a:r>
              <a:rPr lang="en-US" altLang="en-US" dirty="0">
                <a:solidFill>
                  <a:srgbClr val="222222"/>
                </a:solidFill>
                <a:cs typeface="Arial" panose="020B0604020202020204" pitchFamily="34" charset="0"/>
              </a:rPr>
              <a:t>Awarding for 19/20 began December 2018</a:t>
            </a:r>
          </a:p>
          <a:p>
            <a:pPr eaLnBrk="0" fontAlgn="base" hangingPunct="0">
              <a:spcBef>
                <a:spcPct val="0"/>
              </a:spcBef>
              <a:spcAft>
                <a:spcPct val="0"/>
              </a:spcAft>
            </a:pPr>
            <a:endParaRPr lang="en-US" altLang="en-US" dirty="0">
              <a:solidFill>
                <a:srgbClr val="222222"/>
              </a:solidFill>
              <a:cs typeface="Arial" panose="020B0604020202020204" pitchFamily="34" charset="0"/>
            </a:endParaRPr>
          </a:p>
          <a:p>
            <a:r>
              <a:rPr lang="en-US" altLang="en-US" dirty="0">
                <a:solidFill>
                  <a:srgbClr val="222222"/>
                </a:solidFill>
                <a:cs typeface="Arial" panose="020B0604020202020204" pitchFamily="34" charset="0"/>
              </a:rPr>
              <a:t>Red and Black Scholarship Amounts updated for 19/20 -  for further information, please visit website @ </a:t>
            </a:r>
            <a:r>
              <a:rPr lang="en-US" altLang="en-US" dirty="0">
                <a:solidFill>
                  <a:srgbClr val="1155CC"/>
                </a:solidFill>
                <a:cs typeface="Arial" panose="020B0604020202020204" pitchFamily="34" charset="0"/>
              </a:rPr>
              <a:t>https://www.ucmo.edu/future-students/tuition-costs-and-financial-aid/financing your education/scholarships/</a:t>
            </a:r>
            <a:r>
              <a:rPr lang="en-US" altLang="en-US" dirty="0" err="1">
                <a:solidFill>
                  <a:srgbClr val="1155CC"/>
                </a:solidFill>
                <a:cs typeface="Arial" panose="020B0604020202020204" pitchFamily="34" charset="0"/>
              </a:rPr>
              <a:t>index.php</a:t>
            </a:r>
            <a:r>
              <a:rPr lang="en-US" altLang="en-US" dirty="0">
                <a:solidFill>
                  <a:srgbClr val="1155CC"/>
                </a:solidFill>
                <a:cs typeface="Arial" panose="020B0604020202020204" pitchFamily="34" charset="0"/>
              </a:rPr>
              <a:t> </a:t>
            </a:r>
          </a:p>
          <a:p>
            <a:endParaRPr lang="en-US" altLang="en-US" dirty="0">
              <a:solidFill>
                <a:srgbClr val="222222"/>
              </a:solidFill>
              <a:cs typeface="Arial" panose="020B0604020202020204" pitchFamily="34" charset="0"/>
            </a:endParaRPr>
          </a:p>
          <a:p>
            <a:r>
              <a:rPr lang="en-US" altLang="en-US" dirty="0">
                <a:solidFill>
                  <a:srgbClr val="222222"/>
                </a:solidFill>
                <a:cs typeface="Arial" panose="020B0604020202020204" pitchFamily="34" charset="0"/>
              </a:rPr>
              <a:t>20/21 FAFSA can be filed beginning October 1, 2019 using 2018 tax data</a:t>
            </a:r>
          </a:p>
          <a:p>
            <a:endParaRPr lang="en-US" altLang="en-US" dirty="0">
              <a:solidFill>
                <a:srgbClr val="222222"/>
              </a:solidFill>
              <a:cs typeface="Arial" panose="020B0604020202020204" pitchFamily="34" charset="0"/>
            </a:endParaRPr>
          </a:p>
          <a:p>
            <a:pPr eaLnBrk="0" fontAlgn="base" hangingPunct="0">
              <a:spcBef>
                <a:spcPct val="0"/>
              </a:spcBef>
              <a:spcAft>
                <a:spcPct val="0"/>
              </a:spcAft>
            </a:pPr>
            <a:r>
              <a:rPr lang="en-US" altLang="en-US" dirty="0">
                <a:solidFill>
                  <a:srgbClr val="222222"/>
                </a:solidFill>
                <a:cs typeface="Arial" panose="020B0604020202020204" pitchFamily="34" charset="0"/>
              </a:rPr>
              <a:t>UCM Scholarship Finder (Formerly </a:t>
            </a:r>
            <a:r>
              <a:rPr lang="en-US" altLang="en-US" dirty="0" err="1">
                <a:solidFill>
                  <a:srgbClr val="222222"/>
                </a:solidFill>
                <a:cs typeface="Arial" panose="020B0604020202020204" pitchFamily="34" charset="0"/>
              </a:rPr>
              <a:t>MOCents</a:t>
            </a:r>
            <a:r>
              <a:rPr lang="en-US" altLang="en-US" dirty="0">
                <a:solidFill>
                  <a:srgbClr val="222222"/>
                </a:solidFill>
                <a:cs typeface="Arial" panose="020B0604020202020204" pitchFamily="34" charset="0"/>
              </a:rPr>
              <a:t>) will be available for 20/21 beginning August 1, 2019</a:t>
            </a:r>
            <a:r>
              <a:rPr lang="en-US" dirty="0"/>
              <a:t>		</a:t>
            </a:r>
          </a:p>
        </p:txBody>
      </p:sp>
      <p:sp>
        <p:nvSpPr>
          <p:cNvPr id="4" name="Slide Number Placeholder 3"/>
          <p:cNvSpPr>
            <a:spLocks noGrp="1"/>
          </p:cNvSpPr>
          <p:nvPr>
            <p:ph type="sldNum" sz="quarter" idx="12"/>
          </p:nvPr>
        </p:nvSpPr>
        <p:spPr/>
        <p:txBody>
          <a:bodyPr/>
          <a:lstStyle/>
          <a:p>
            <a:fld id="{FA41DFCF-F5F7-4ECE-8FFC-05D6DAF9FDA9}" type="slidenum">
              <a:rPr lang="en-US" smtClean="0"/>
              <a:t>16</a:t>
            </a:fld>
            <a:endParaRPr lang="en-US" dirty="0"/>
          </a:p>
        </p:txBody>
      </p:sp>
    </p:spTree>
    <p:extLst>
      <p:ext uri="{BB962C8B-B14F-4D97-AF65-F5344CB8AC3E}">
        <p14:creationId xmlns:p14="http://schemas.microsoft.com/office/powerpoint/2010/main" val="223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43800" y="5715001"/>
            <a:ext cx="457200" cy="230832"/>
          </a:xfrm>
          <a:prstGeom prst="rect">
            <a:avLst/>
          </a:prstGeom>
          <a:noFill/>
        </p:spPr>
        <p:txBody>
          <a:bodyPr wrap="square" rtlCol="0">
            <a:spAutoFit/>
          </a:bodyPr>
          <a:lstStyle/>
          <a:p>
            <a:r>
              <a:rPr lang="en-US" sz="900" dirty="0"/>
              <a:t>15</a:t>
            </a:r>
          </a:p>
        </p:txBody>
      </p:sp>
      <p:sp>
        <p:nvSpPr>
          <p:cNvPr id="7" name="Title 5">
            <a:extLst>
              <a:ext uri="{FF2B5EF4-FFF2-40B4-BE49-F238E27FC236}">
                <a16:creationId xmlns:a16="http://schemas.microsoft.com/office/drawing/2014/main" id="{82766AE5-3032-4161-BCDF-B8AC5875525C}"/>
              </a:ext>
            </a:extLst>
          </p:cNvPr>
          <p:cNvSpPr txBox="1">
            <a:spLocks/>
          </p:cNvSpPr>
          <p:nvPr/>
        </p:nvSpPr>
        <p:spPr>
          <a:xfrm>
            <a:off x="1582615" y="2055176"/>
            <a:ext cx="5961185" cy="1102519"/>
          </a:xfrm>
          <a:prstGeom prst="rect">
            <a:avLst/>
          </a:prstGeo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vert="horz" lIns="68580" tIns="34290" rIns="68580" bIns="34290" rtlCol="0" anchor="b">
            <a:normAutofit fontScale="975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2400" dirty="0"/>
              <a:t>Graduate and International Student Services</a:t>
            </a:r>
          </a:p>
        </p:txBody>
      </p:sp>
    </p:spTree>
    <p:extLst>
      <p:ext uri="{BB962C8B-B14F-4D97-AF65-F5344CB8AC3E}">
        <p14:creationId xmlns:p14="http://schemas.microsoft.com/office/powerpoint/2010/main" val="96878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470968" y="1643016"/>
            <a:ext cx="6202064" cy="759158"/>
          </a:xfrm>
          <a:prstGeom prst="rect">
            <a:avLst/>
          </a:prstGeom>
        </p:spPr>
        <p:txBody>
          <a:bodyPr vert="horz" lIns="68569" tIns="68569" rIns="68569" bIns="68569" rtlCol="0" anchor="t" anchorCtr="0">
            <a:noAutofit/>
          </a:bodyPr>
          <a:lstStyle/>
          <a:p>
            <a:pPr algn="ctr"/>
            <a:r>
              <a:rPr lang="en" sz="2700" b="1" dirty="0"/>
              <a:t>Graduate Admissions Update as of 7/15/19</a:t>
            </a:r>
            <a:br>
              <a:rPr lang="en" sz="2700" b="1" dirty="0"/>
            </a:br>
            <a:endParaRPr lang="en" sz="2700" b="1" dirty="0"/>
          </a:p>
        </p:txBody>
      </p:sp>
      <p:sp>
        <p:nvSpPr>
          <p:cNvPr id="57" name="Shape 57"/>
          <p:cNvSpPr txBox="1">
            <a:spLocks noGrp="1"/>
          </p:cNvSpPr>
          <p:nvPr>
            <p:ph type="body" idx="1"/>
          </p:nvPr>
        </p:nvSpPr>
        <p:spPr>
          <a:xfrm>
            <a:off x="715945" y="2563542"/>
            <a:ext cx="2517112" cy="2590650"/>
          </a:xfrm>
          <a:prstGeom prst="rect">
            <a:avLst/>
          </a:prstGeom>
        </p:spPr>
        <p:txBody>
          <a:bodyPr vert="horz" lIns="68569" tIns="68569" rIns="68569" bIns="68569" rtlCol="0" anchor="t" anchorCtr="0">
            <a:noAutofit/>
          </a:bodyPr>
          <a:lstStyle/>
          <a:p>
            <a:pPr>
              <a:buNone/>
            </a:pPr>
            <a:r>
              <a:rPr lang="en" sz="1500" b="1" dirty="0">
                <a:solidFill>
                  <a:srgbClr val="CC0000"/>
                </a:solidFill>
              </a:rPr>
              <a:t>Applications/Admits</a:t>
            </a:r>
          </a:p>
          <a:p>
            <a:pPr>
              <a:buNone/>
            </a:pPr>
            <a:endParaRPr lang="en" sz="1200" b="1" dirty="0">
              <a:solidFill>
                <a:srgbClr val="CC0000"/>
              </a:solidFill>
            </a:endParaRPr>
          </a:p>
          <a:p>
            <a:pPr>
              <a:buNone/>
            </a:pPr>
            <a:r>
              <a:rPr lang="en" sz="1200" dirty="0"/>
              <a:t>Ed. Specialist (65/53)</a:t>
            </a:r>
          </a:p>
          <a:p>
            <a:pPr>
              <a:buNone/>
            </a:pPr>
            <a:r>
              <a:rPr lang="en" sz="1200" dirty="0"/>
              <a:t>Graduate Certificate(16/5)</a:t>
            </a:r>
          </a:p>
          <a:p>
            <a:pPr>
              <a:buNone/>
            </a:pPr>
            <a:r>
              <a:rPr lang="en" sz="1200" dirty="0"/>
              <a:t>Graduate Degree (754/340)</a:t>
            </a:r>
          </a:p>
          <a:p>
            <a:pPr>
              <a:buNone/>
            </a:pPr>
            <a:r>
              <a:rPr lang="en" sz="1200" dirty="0"/>
              <a:t>Non-Degree Seeking (19/11)</a:t>
            </a:r>
          </a:p>
          <a:p>
            <a:pPr>
              <a:buNone/>
            </a:pPr>
            <a:r>
              <a:rPr lang="en" sz="1200" dirty="0"/>
              <a:t>Alternative Teaching Cert (24/16)</a:t>
            </a:r>
          </a:p>
          <a:p>
            <a:pPr>
              <a:buNone/>
            </a:pPr>
            <a:r>
              <a:rPr lang="en" sz="1200" dirty="0"/>
              <a:t>Doctoral (10/8)</a:t>
            </a:r>
          </a:p>
          <a:p>
            <a:pPr>
              <a:buNone/>
            </a:pPr>
            <a:r>
              <a:rPr lang="en" sz="1200" dirty="0"/>
              <a:t>Special Credit (7/3)</a:t>
            </a:r>
          </a:p>
          <a:p>
            <a:pPr>
              <a:buNone/>
            </a:pPr>
            <a:endParaRPr dirty="0">
              <a:latin typeface="Plantagenet Cherokee" panose="02020602070100000000" pitchFamily="18" charset="0"/>
            </a:endParaRPr>
          </a:p>
        </p:txBody>
      </p:sp>
      <p:sp>
        <p:nvSpPr>
          <p:cNvPr id="58" name="Shape 58"/>
          <p:cNvSpPr txBox="1">
            <a:spLocks noGrp="1"/>
          </p:cNvSpPr>
          <p:nvPr>
            <p:ph type="body" idx="2"/>
          </p:nvPr>
        </p:nvSpPr>
        <p:spPr>
          <a:xfrm>
            <a:off x="5819091" y="2545799"/>
            <a:ext cx="3186745" cy="2590650"/>
          </a:xfrm>
          <a:prstGeom prst="rect">
            <a:avLst/>
          </a:prstGeom>
        </p:spPr>
        <p:txBody>
          <a:bodyPr vert="horz" lIns="68569" tIns="68569" rIns="68569" bIns="68569" rtlCol="0" anchor="t" anchorCtr="0">
            <a:noAutofit/>
          </a:bodyPr>
          <a:lstStyle/>
          <a:p>
            <a:pPr>
              <a:buNone/>
            </a:pPr>
            <a:r>
              <a:rPr lang="en" sz="1500" b="1" dirty="0">
                <a:solidFill>
                  <a:srgbClr val="CC0000"/>
                </a:solidFill>
              </a:rPr>
              <a:t>Top Programs (</a:t>
            </a:r>
            <a:r>
              <a:rPr lang="en-US" sz="1500" b="1" dirty="0">
                <a:solidFill>
                  <a:srgbClr val="CC0000"/>
                </a:solidFill>
              </a:rPr>
              <a:t>Applications)</a:t>
            </a:r>
            <a:endParaRPr lang="en" sz="1500" b="1" dirty="0">
              <a:solidFill>
                <a:srgbClr val="CC0000"/>
              </a:solidFill>
            </a:endParaRPr>
          </a:p>
          <a:p>
            <a:pPr>
              <a:buNone/>
            </a:pPr>
            <a:endParaRPr lang="en" sz="1200" b="1" dirty="0">
              <a:solidFill>
                <a:srgbClr val="CC0000"/>
              </a:solidFill>
            </a:endParaRPr>
          </a:p>
          <a:p>
            <a:pPr>
              <a:buNone/>
            </a:pPr>
            <a:r>
              <a:rPr lang="en-US" sz="1200" dirty="0" err="1"/>
              <a:t>EdS</a:t>
            </a:r>
            <a:r>
              <a:rPr lang="en-US" sz="1200" dirty="0"/>
              <a:t> in Educational Leadership</a:t>
            </a:r>
          </a:p>
          <a:p>
            <a:pPr>
              <a:buNone/>
            </a:pPr>
            <a:r>
              <a:rPr lang="en-US" sz="1200" dirty="0"/>
              <a:t>MBA</a:t>
            </a:r>
          </a:p>
          <a:p>
            <a:pPr>
              <a:buNone/>
            </a:pPr>
            <a:r>
              <a:rPr lang="en-US" sz="1200" dirty="0"/>
              <a:t>MS in Counseling</a:t>
            </a:r>
          </a:p>
          <a:p>
            <a:pPr>
              <a:buNone/>
            </a:pPr>
            <a:r>
              <a:rPr lang="en-US" sz="1200" dirty="0"/>
              <a:t>MS in College Student Personnel Administration</a:t>
            </a:r>
          </a:p>
          <a:p>
            <a:pPr>
              <a:buNone/>
            </a:pPr>
            <a:r>
              <a:rPr lang="en-US" sz="1200" dirty="0"/>
              <a:t>MAT</a:t>
            </a:r>
          </a:p>
          <a:p>
            <a:pPr>
              <a:buNone/>
            </a:pPr>
            <a:r>
              <a:rPr lang="en-US" sz="1200" dirty="0"/>
              <a:t>MS in Nursing</a:t>
            </a:r>
          </a:p>
          <a:p>
            <a:pPr>
              <a:buNone/>
            </a:pPr>
            <a:r>
              <a:rPr lang="en-US" sz="1200" dirty="0"/>
              <a:t>MS Library Science and Information Systems</a:t>
            </a:r>
            <a:endParaRPr sz="1050" dirty="0"/>
          </a:p>
          <a:p>
            <a:pPr>
              <a:buNone/>
            </a:pPr>
            <a:endParaRPr sz="1050" dirty="0"/>
          </a:p>
        </p:txBody>
      </p:sp>
      <p:sp>
        <p:nvSpPr>
          <p:cNvPr id="59" name="Shape 59"/>
          <p:cNvSpPr txBox="1">
            <a:spLocks noGrp="1"/>
          </p:cNvSpPr>
          <p:nvPr>
            <p:ph type="body" idx="3"/>
          </p:nvPr>
        </p:nvSpPr>
        <p:spPr>
          <a:xfrm>
            <a:off x="3145498" y="2545799"/>
            <a:ext cx="2295321" cy="2590650"/>
          </a:xfrm>
          <a:prstGeom prst="rect">
            <a:avLst/>
          </a:prstGeom>
        </p:spPr>
        <p:txBody>
          <a:bodyPr vert="horz" lIns="68569" tIns="68569" rIns="68569" bIns="68569" rtlCol="0" anchor="t" anchorCtr="0">
            <a:noAutofit/>
          </a:bodyPr>
          <a:lstStyle/>
          <a:p>
            <a:pPr>
              <a:buNone/>
            </a:pPr>
            <a:r>
              <a:rPr lang="en-US" sz="1500" b="1" dirty="0">
                <a:solidFill>
                  <a:srgbClr val="CC0000"/>
                </a:solidFill>
              </a:rPr>
              <a:t>T</a:t>
            </a:r>
            <a:r>
              <a:rPr lang="en" sz="1500" b="1" dirty="0">
                <a:solidFill>
                  <a:srgbClr val="CC0000"/>
                </a:solidFill>
              </a:rPr>
              <a:t>op States (Excluding MO)</a:t>
            </a:r>
          </a:p>
          <a:p>
            <a:pPr>
              <a:buNone/>
            </a:pPr>
            <a:r>
              <a:rPr lang="en" sz="1200" dirty="0">
                <a:solidFill>
                  <a:schemeClr val="dk1"/>
                </a:solidFill>
              </a:rPr>
              <a:t>Kansas</a:t>
            </a:r>
          </a:p>
          <a:p>
            <a:pPr>
              <a:buNone/>
            </a:pPr>
            <a:r>
              <a:rPr lang="en" sz="1200" dirty="0">
                <a:solidFill>
                  <a:schemeClr val="dk1"/>
                </a:solidFill>
              </a:rPr>
              <a:t>Illinois</a:t>
            </a:r>
          </a:p>
          <a:p>
            <a:pPr>
              <a:buNone/>
            </a:pPr>
            <a:r>
              <a:rPr lang="en-US" sz="1200" dirty="0">
                <a:solidFill>
                  <a:schemeClr val="dk1"/>
                </a:solidFill>
              </a:rPr>
              <a:t>California</a:t>
            </a:r>
          </a:p>
          <a:p>
            <a:pPr>
              <a:buNone/>
            </a:pPr>
            <a:r>
              <a:rPr lang="en-US" sz="1200" dirty="0">
                <a:solidFill>
                  <a:schemeClr val="dk1"/>
                </a:solidFill>
              </a:rPr>
              <a:t>Arkansas</a:t>
            </a:r>
          </a:p>
          <a:p>
            <a:pPr>
              <a:buNone/>
            </a:pPr>
            <a:r>
              <a:rPr lang="en-US" sz="1200" dirty="0">
                <a:solidFill>
                  <a:schemeClr val="dk1"/>
                </a:solidFill>
              </a:rPr>
              <a:t>Florida</a:t>
            </a:r>
            <a:endParaRPr lang="en" sz="1200" dirty="0">
              <a:solidFill>
                <a:schemeClr val="dk1"/>
              </a:solidFill>
            </a:endParaRPr>
          </a:p>
          <a:p>
            <a:pPr>
              <a:buNone/>
            </a:pPr>
            <a:endParaRPr sz="1050" dirty="0">
              <a:solidFill>
                <a:schemeClr val="dk1"/>
              </a:solidFill>
            </a:endParaRPr>
          </a:p>
          <a:p>
            <a:pPr>
              <a:buNone/>
            </a:pPr>
            <a:endParaRPr sz="1050" dirty="0">
              <a:solidFill>
                <a:schemeClr val="dk1"/>
              </a:solidFill>
            </a:endParaRPr>
          </a:p>
          <a:p>
            <a:pPr>
              <a:buNone/>
            </a:pPr>
            <a:endParaRPr dirty="0">
              <a:solidFill>
                <a:schemeClr val="dk1"/>
              </a:solidFill>
            </a:endParaRPr>
          </a:p>
          <a:p>
            <a:pPr>
              <a:buClr>
                <a:schemeClr val="dk1"/>
              </a:buClr>
              <a:buSzPct val="61111"/>
              <a:buNone/>
            </a:pPr>
            <a:endParaRPr b="1" dirty="0">
              <a:solidFill>
                <a:srgbClr val="CC0000"/>
              </a:solidFill>
            </a:endParaRPr>
          </a:p>
        </p:txBody>
      </p:sp>
      <p:sp>
        <p:nvSpPr>
          <p:cNvPr id="2" name="TextBox 1"/>
          <p:cNvSpPr txBox="1"/>
          <p:nvPr/>
        </p:nvSpPr>
        <p:spPr>
          <a:xfrm>
            <a:off x="7543800" y="5657851"/>
            <a:ext cx="457200" cy="230832"/>
          </a:xfrm>
          <a:prstGeom prst="rect">
            <a:avLst/>
          </a:prstGeom>
          <a:noFill/>
        </p:spPr>
        <p:txBody>
          <a:bodyPr wrap="square" rtlCol="0">
            <a:spAutoFit/>
          </a:bodyPr>
          <a:lstStyle/>
          <a:p>
            <a:r>
              <a:rPr lang="en-US" sz="900" dirty="0"/>
              <a:t>16</a:t>
            </a:r>
          </a:p>
        </p:txBody>
      </p:sp>
    </p:spTree>
    <p:extLst>
      <p:ext uri="{BB962C8B-B14F-4D97-AF65-F5344CB8AC3E}">
        <p14:creationId xmlns:p14="http://schemas.microsoft.com/office/powerpoint/2010/main" val="147547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1296238" y="1943100"/>
            <a:ext cx="6918290" cy="404325"/>
          </a:xfrm>
          <a:prstGeom prst="rect">
            <a:avLst/>
          </a:prstGeom>
        </p:spPr>
        <p:txBody>
          <a:bodyPr vert="horz" lIns="68569" tIns="68569" rIns="68569" bIns="68569" rtlCol="0" anchor="t" anchorCtr="0">
            <a:noAutofit/>
          </a:bodyPr>
          <a:lstStyle/>
          <a:p>
            <a:pPr algn="ctr"/>
            <a:r>
              <a:rPr lang="en" sz="2700" b="1" dirty="0"/>
              <a:t>International Admissions Update </a:t>
            </a:r>
            <a:r>
              <a:rPr lang="en-US" sz="2700" b="1" dirty="0"/>
              <a:t>as of 7/15/19</a:t>
            </a:r>
            <a:endParaRPr lang="en" sz="2700" b="1" dirty="0"/>
          </a:p>
        </p:txBody>
      </p:sp>
      <p:sp>
        <p:nvSpPr>
          <p:cNvPr id="65" name="Shape 65"/>
          <p:cNvSpPr txBox="1">
            <a:spLocks noGrp="1"/>
          </p:cNvSpPr>
          <p:nvPr>
            <p:ph type="body" idx="1"/>
          </p:nvPr>
        </p:nvSpPr>
        <p:spPr>
          <a:xfrm>
            <a:off x="1053194" y="2551227"/>
            <a:ext cx="1934325" cy="2590650"/>
          </a:xfrm>
          <a:prstGeom prst="rect">
            <a:avLst/>
          </a:prstGeom>
        </p:spPr>
        <p:txBody>
          <a:bodyPr vert="horz" lIns="68569" tIns="68569" rIns="68569" bIns="68569" rtlCol="0" anchor="t" anchorCtr="0">
            <a:noAutofit/>
          </a:bodyPr>
          <a:lstStyle/>
          <a:p>
            <a:pPr>
              <a:buNone/>
            </a:pPr>
            <a:r>
              <a:rPr lang="en" sz="1500" b="1" dirty="0">
                <a:solidFill>
                  <a:srgbClr val="CC0000"/>
                </a:solidFill>
              </a:rPr>
              <a:t>Applications/Admits</a:t>
            </a:r>
          </a:p>
          <a:p>
            <a:pPr>
              <a:buNone/>
            </a:pPr>
            <a:endParaRPr lang="en" sz="1200" b="1" dirty="0">
              <a:solidFill>
                <a:srgbClr val="CC0000"/>
              </a:solidFill>
            </a:endParaRPr>
          </a:p>
          <a:p>
            <a:pPr>
              <a:buNone/>
            </a:pPr>
            <a:r>
              <a:rPr lang="en" sz="1200" dirty="0"/>
              <a:t>Exchange (49/39)</a:t>
            </a:r>
          </a:p>
          <a:p>
            <a:pPr>
              <a:buNone/>
            </a:pPr>
            <a:r>
              <a:rPr lang="en" sz="1200" dirty="0"/>
              <a:t>Undergraduate(404/106)</a:t>
            </a:r>
          </a:p>
          <a:p>
            <a:pPr>
              <a:buNone/>
            </a:pPr>
            <a:r>
              <a:rPr lang="en" sz="1200" dirty="0"/>
              <a:t>Graduate (1457/719)</a:t>
            </a:r>
          </a:p>
          <a:p>
            <a:pPr>
              <a:buClr>
                <a:schemeClr val="dk1"/>
              </a:buClr>
              <a:buSzPct val="61111"/>
              <a:buNone/>
            </a:pPr>
            <a:endParaRPr lang="en" b="1" dirty="0">
              <a:solidFill>
                <a:srgbClr val="CC0000"/>
              </a:solidFill>
            </a:endParaRPr>
          </a:p>
          <a:p>
            <a:pPr>
              <a:buClr>
                <a:schemeClr val="dk1"/>
              </a:buClr>
              <a:buSzPct val="61111"/>
              <a:buNone/>
            </a:pPr>
            <a:r>
              <a:rPr lang="en" sz="1500" b="1" dirty="0">
                <a:solidFill>
                  <a:srgbClr val="CC0000"/>
                </a:solidFill>
              </a:rPr>
              <a:t>Top Countries </a:t>
            </a:r>
          </a:p>
          <a:p>
            <a:pPr>
              <a:buClr>
                <a:schemeClr val="dk1"/>
              </a:buClr>
              <a:buSzPct val="61111"/>
              <a:buNone/>
            </a:pPr>
            <a:endParaRPr lang="en" sz="1200" b="1" dirty="0">
              <a:solidFill>
                <a:srgbClr val="CC0000"/>
              </a:solidFill>
            </a:endParaRPr>
          </a:p>
          <a:p>
            <a:pPr>
              <a:buNone/>
            </a:pPr>
            <a:r>
              <a:rPr lang="en" sz="1200" dirty="0">
                <a:solidFill>
                  <a:schemeClr val="dk1"/>
                </a:solidFill>
              </a:rPr>
              <a:t>India	</a:t>
            </a:r>
            <a:r>
              <a:rPr lang="en-US" sz="1200" dirty="0">
                <a:solidFill>
                  <a:schemeClr val="dk1"/>
                </a:solidFill>
              </a:rPr>
              <a:t>Japan</a:t>
            </a:r>
            <a:endParaRPr lang="en" sz="1200" dirty="0">
              <a:solidFill>
                <a:schemeClr val="dk1"/>
              </a:solidFill>
            </a:endParaRPr>
          </a:p>
          <a:p>
            <a:pPr>
              <a:buNone/>
            </a:pPr>
            <a:r>
              <a:rPr lang="en" sz="1200" dirty="0">
                <a:solidFill>
                  <a:schemeClr val="dk1"/>
                </a:solidFill>
              </a:rPr>
              <a:t>Niger</a:t>
            </a:r>
            <a:r>
              <a:rPr lang="en-US" sz="1200" dirty="0" err="1">
                <a:solidFill>
                  <a:schemeClr val="dk1"/>
                </a:solidFill>
              </a:rPr>
              <a:t>ia</a:t>
            </a:r>
            <a:r>
              <a:rPr lang="en-US" sz="1200" dirty="0">
                <a:solidFill>
                  <a:schemeClr val="dk1"/>
                </a:solidFill>
              </a:rPr>
              <a:t>	Saudi Arabia</a:t>
            </a:r>
          </a:p>
          <a:p>
            <a:pPr>
              <a:buNone/>
            </a:pPr>
            <a:r>
              <a:rPr lang="en-US" sz="1200" dirty="0">
                <a:solidFill>
                  <a:schemeClr val="dk1"/>
                </a:solidFill>
              </a:rPr>
              <a:t>Ghana	Pakistan</a:t>
            </a:r>
          </a:p>
          <a:p>
            <a:pPr>
              <a:buNone/>
            </a:pPr>
            <a:r>
              <a:rPr lang="en-US" sz="1200" dirty="0">
                <a:solidFill>
                  <a:schemeClr val="dk1"/>
                </a:solidFill>
              </a:rPr>
              <a:t>Nepal	South Korea</a:t>
            </a:r>
          </a:p>
          <a:p>
            <a:pPr>
              <a:buNone/>
            </a:pPr>
            <a:r>
              <a:rPr lang="en-US" sz="1200" dirty="0">
                <a:solidFill>
                  <a:schemeClr val="dk1"/>
                </a:solidFill>
              </a:rPr>
              <a:t>Kenya	Iran</a:t>
            </a:r>
            <a:endParaRPr sz="1050" dirty="0">
              <a:solidFill>
                <a:schemeClr val="dk1"/>
              </a:solidFill>
            </a:endParaRPr>
          </a:p>
          <a:p>
            <a:pPr>
              <a:buClr>
                <a:schemeClr val="dk1"/>
              </a:buClr>
              <a:buSzPct val="61111"/>
              <a:buNone/>
            </a:pPr>
            <a:endParaRPr dirty="0">
              <a:solidFill>
                <a:schemeClr val="dk1"/>
              </a:solidFill>
            </a:endParaRPr>
          </a:p>
          <a:p>
            <a:pPr>
              <a:buNone/>
            </a:pPr>
            <a:endParaRPr sz="1050" dirty="0"/>
          </a:p>
          <a:p>
            <a:pPr>
              <a:buNone/>
            </a:pPr>
            <a:endParaRPr sz="1050" dirty="0"/>
          </a:p>
          <a:p>
            <a:pPr>
              <a:buNone/>
            </a:pPr>
            <a:endParaRPr dirty="0"/>
          </a:p>
        </p:txBody>
      </p:sp>
      <p:sp>
        <p:nvSpPr>
          <p:cNvPr id="66" name="Shape 66"/>
          <p:cNvSpPr txBox="1">
            <a:spLocks noGrp="1"/>
          </p:cNvSpPr>
          <p:nvPr>
            <p:ph type="body" idx="2"/>
          </p:nvPr>
        </p:nvSpPr>
        <p:spPr>
          <a:xfrm>
            <a:off x="5902284" y="2603981"/>
            <a:ext cx="2960362" cy="2590650"/>
          </a:xfrm>
          <a:prstGeom prst="rect">
            <a:avLst/>
          </a:prstGeom>
        </p:spPr>
        <p:txBody>
          <a:bodyPr vert="horz" lIns="68569" tIns="68569" rIns="68569" bIns="68569" rtlCol="0" anchor="t" anchorCtr="0">
            <a:noAutofit/>
          </a:bodyPr>
          <a:lstStyle/>
          <a:p>
            <a:pPr>
              <a:buNone/>
            </a:pPr>
            <a:r>
              <a:rPr lang="en" sz="1500" b="1" dirty="0">
                <a:solidFill>
                  <a:srgbClr val="CC0000"/>
                </a:solidFill>
              </a:rPr>
              <a:t>Top GR Programs</a:t>
            </a:r>
          </a:p>
          <a:p>
            <a:pPr>
              <a:buNone/>
            </a:pPr>
            <a:endParaRPr lang="en" b="1" dirty="0">
              <a:solidFill>
                <a:srgbClr val="CC0000"/>
              </a:solidFill>
            </a:endParaRPr>
          </a:p>
          <a:p>
            <a:pPr>
              <a:buNone/>
            </a:pPr>
            <a:r>
              <a:rPr lang="en" sz="1200" dirty="0"/>
              <a:t>MS Computer Science</a:t>
            </a:r>
          </a:p>
          <a:p>
            <a:pPr>
              <a:buNone/>
            </a:pPr>
            <a:r>
              <a:rPr lang="en" sz="1200" dirty="0"/>
              <a:t>MS Computer Information Systems</a:t>
            </a:r>
          </a:p>
          <a:p>
            <a:pPr>
              <a:buNone/>
            </a:pPr>
            <a:r>
              <a:rPr lang="en-US" sz="1200" dirty="0"/>
              <a:t>MS Big Data Analytics &amp; IT</a:t>
            </a:r>
            <a:endParaRPr lang="en" sz="1200" dirty="0"/>
          </a:p>
          <a:p>
            <a:pPr>
              <a:buClr>
                <a:schemeClr val="dk1"/>
              </a:buClr>
              <a:buSzPct val="78571"/>
              <a:buNone/>
            </a:pPr>
            <a:r>
              <a:rPr lang="en" sz="1200" dirty="0"/>
              <a:t>MS Industrial Management</a:t>
            </a:r>
          </a:p>
          <a:p>
            <a:pPr>
              <a:buClr>
                <a:schemeClr val="dk1"/>
              </a:buClr>
              <a:buSzPct val="78571"/>
              <a:buNone/>
            </a:pPr>
            <a:r>
              <a:rPr lang="en" sz="1200" dirty="0">
                <a:solidFill>
                  <a:schemeClr val="dk1"/>
                </a:solidFill>
              </a:rPr>
              <a:t>MS Cybersecurity &amp; Information Assurance</a:t>
            </a:r>
          </a:p>
        </p:txBody>
      </p:sp>
      <p:sp>
        <p:nvSpPr>
          <p:cNvPr id="67" name="Shape 67"/>
          <p:cNvSpPr txBox="1">
            <a:spLocks noGrp="1"/>
          </p:cNvSpPr>
          <p:nvPr>
            <p:ph type="body" idx="3"/>
          </p:nvPr>
        </p:nvSpPr>
        <p:spPr>
          <a:xfrm>
            <a:off x="3553556" y="2603981"/>
            <a:ext cx="2036888" cy="2590650"/>
          </a:xfrm>
          <a:prstGeom prst="rect">
            <a:avLst/>
          </a:prstGeom>
        </p:spPr>
        <p:txBody>
          <a:bodyPr vert="horz" lIns="68569" tIns="68569" rIns="68569" bIns="68569" rtlCol="0" anchor="t" anchorCtr="0">
            <a:noAutofit/>
          </a:bodyPr>
          <a:lstStyle/>
          <a:p>
            <a:pPr>
              <a:buNone/>
            </a:pPr>
            <a:r>
              <a:rPr lang="en" sz="1500" b="1" dirty="0">
                <a:solidFill>
                  <a:srgbClr val="CC0000"/>
                </a:solidFill>
              </a:rPr>
              <a:t>Top UG Programs</a:t>
            </a:r>
          </a:p>
          <a:p>
            <a:pPr>
              <a:buNone/>
            </a:pPr>
            <a:endParaRPr lang="en" sz="1200" b="1" dirty="0">
              <a:solidFill>
                <a:srgbClr val="CC0000"/>
              </a:solidFill>
            </a:endParaRPr>
          </a:p>
          <a:p>
            <a:pPr>
              <a:buNone/>
            </a:pPr>
            <a:r>
              <a:rPr lang="en" sz="1200" dirty="0"/>
              <a:t>BS Computer Science</a:t>
            </a:r>
          </a:p>
          <a:p>
            <a:pPr>
              <a:buNone/>
            </a:pPr>
            <a:r>
              <a:rPr lang="en" sz="1200" dirty="0"/>
              <a:t>BS Nursing</a:t>
            </a:r>
          </a:p>
          <a:p>
            <a:pPr>
              <a:buNone/>
            </a:pPr>
            <a:r>
              <a:rPr lang="en" sz="1200" dirty="0"/>
              <a:t>Undeclared</a:t>
            </a:r>
          </a:p>
          <a:p>
            <a:pPr>
              <a:buNone/>
            </a:pPr>
            <a:r>
              <a:rPr lang="en" sz="1200" dirty="0"/>
              <a:t>BS Accountancy</a:t>
            </a:r>
          </a:p>
          <a:p>
            <a:pPr>
              <a:buNone/>
            </a:pPr>
            <a:r>
              <a:rPr lang="en" sz="1200" dirty="0"/>
              <a:t>BS Engineering Technology</a:t>
            </a:r>
          </a:p>
          <a:p>
            <a:pPr>
              <a:buNone/>
            </a:pPr>
            <a:endParaRPr sz="1050" dirty="0"/>
          </a:p>
          <a:p>
            <a:pPr>
              <a:buNone/>
            </a:pPr>
            <a:endParaRPr sz="1050" dirty="0"/>
          </a:p>
          <a:p>
            <a:pPr>
              <a:buNone/>
            </a:pPr>
            <a:endParaRPr dirty="0"/>
          </a:p>
          <a:p>
            <a:pPr>
              <a:buNone/>
            </a:pPr>
            <a:endParaRPr b="1" dirty="0">
              <a:solidFill>
                <a:srgbClr val="CC0000"/>
              </a:solidFill>
            </a:endParaRPr>
          </a:p>
        </p:txBody>
      </p:sp>
      <p:sp>
        <p:nvSpPr>
          <p:cNvPr id="2" name="TextBox 1"/>
          <p:cNvSpPr txBox="1"/>
          <p:nvPr/>
        </p:nvSpPr>
        <p:spPr>
          <a:xfrm>
            <a:off x="7590511" y="5657851"/>
            <a:ext cx="400050" cy="230832"/>
          </a:xfrm>
          <a:prstGeom prst="rect">
            <a:avLst/>
          </a:prstGeom>
          <a:noFill/>
        </p:spPr>
        <p:txBody>
          <a:bodyPr wrap="square" rtlCol="0">
            <a:spAutoFit/>
          </a:bodyPr>
          <a:lstStyle/>
          <a:p>
            <a:r>
              <a:rPr lang="en-US" sz="900" dirty="0"/>
              <a:t>17</a:t>
            </a:r>
          </a:p>
        </p:txBody>
      </p:sp>
    </p:spTree>
    <p:extLst>
      <p:ext uri="{BB962C8B-B14F-4D97-AF65-F5344CB8AC3E}">
        <p14:creationId xmlns:p14="http://schemas.microsoft.com/office/powerpoint/2010/main" val="2039011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dirty="0"/>
              <a:t>Table of Contents</a:t>
            </a:r>
          </a:p>
        </p:txBody>
      </p:sp>
      <p:sp>
        <p:nvSpPr>
          <p:cNvPr id="4" name="Content Placeholder 3"/>
          <p:cNvSpPr>
            <a:spLocks noGrp="1"/>
          </p:cNvSpPr>
          <p:nvPr>
            <p:ph idx="1"/>
          </p:nvPr>
        </p:nvSpPr>
        <p:spPr>
          <a:xfrm>
            <a:off x="381000" y="990600"/>
            <a:ext cx="8229600" cy="5334000"/>
          </a:xfrm>
        </p:spPr>
        <p:txBody>
          <a:bodyPr>
            <a:normAutofit/>
          </a:bodyPr>
          <a:lstStyle/>
          <a:p>
            <a:pPr marL="0" indent="0">
              <a:buNone/>
            </a:pPr>
            <a:r>
              <a:rPr lang="en-US" sz="2400" dirty="0">
                <a:solidFill>
                  <a:srgbClr val="C00000"/>
                </a:solidFill>
              </a:rPr>
              <a:t>Enrollment Management</a:t>
            </a:r>
            <a:r>
              <a:rPr lang="en-US" sz="1800" dirty="0"/>
              <a:t> (p. 4-30)</a:t>
            </a:r>
          </a:p>
          <a:p>
            <a:pPr marL="0" indent="0">
              <a:buNone/>
            </a:pPr>
            <a:r>
              <a:rPr lang="en-US" sz="2400" dirty="0"/>
              <a:t>	</a:t>
            </a:r>
            <a:r>
              <a:rPr lang="en-US" sz="1800" dirty="0"/>
              <a:t>- Undergraduate Admissions/Orientation (p. 5-8)</a:t>
            </a:r>
          </a:p>
          <a:p>
            <a:pPr marL="0" indent="0">
              <a:buNone/>
            </a:pPr>
            <a:r>
              <a:rPr lang="en-US" sz="1800" dirty="0"/>
              <a:t>	- Office of the Registrar &amp; Student Records (p. 9-14) </a:t>
            </a:r>
          </a:p>
          <a:p>
            <a:pPr marL="0" indent="0">
              <a:buNone/>
            </a:pPr>
            <a:r>
              <a:rPr lang="en-US" sz="1800" dirty="0"/>
              <a:t>	- Student Financial Services / Scholarships (p. 15-16)</a:t>
            </a:r>
          </a:p>
          <a:p>
            <a:pPr marL="0" indent="0">
              <a:buNone/>
            </a:pPr>
            <a:r>
              <a:rPr lang="en-US" sz="1800" dirty="0"/>
              <a:t>	- Graduate and International Student Services (p. 17-21)</a:t>
            </a:r>
            <a:br>
              <a:rPr lang="en-US" sz="1800" dirty="0"/>
            </a:br>
            <a:r>
              <a:rPr lang="en-US" sz="1800" dirty="0"/>
              <a:t>	- Success Advising Center (p. 22-24)</a:t>
            </a:r>
          </a:p>
          <a:p>
            <a:pPr marL="0" indent="0">
              <a:buNone/>
            </a:pPr>
            <a:r>
              <a:rPr lang="en-US" sz="1800" dirty="0"/>
              <a:t>	- Learning Commons (p. 25-30)</a:t>
            </a:r>
          </a:p>
          <a:p>
            <a:pPr marL="0" indent="0">
              <a:buNone/>
            </a:pPr>
            <a:r>
              <a:rPr lang="en-US" sz="2400" dirty="0">
                <a:solidFill>
                  <a:srgbClr val="C00000"/>
                </a:solidFill>
              </a:rPr>
              <a:t>Extended</a:t>
            </a:r>
            <a:r>
              <a:rPr lang="en-US" dirty="0">
                <a:solidFill>
                  <a:srgbClr val="C00000"/>
                </a:solidFill>
              </a:rPr>
              <a:t> </a:t>
            </a:r>
            <a:r>
              <a:rPr lang="en-US" sz="2400" dirty="0">
                <a:solidFill>
                  <a:srgbClr val="C00000"/>
                </a:solidFill>
              </a:rPr>
              <a:t>Studies </a:t>
            </a:r>
            <a:r>
              <a:rPr lang="en-US" sz="1800" dirty="0"/>
              <a:t>(p. 31-35)</a:t>
            </a:r>
            <a:endParaRPr lang="en-US" sz="1800" dirty="0">
              <a:solidFill>
                <a:srgbClr val="C00000"/>
              </a:solidFill>
            </a:endParaRPr>
          </a:p>
          <a:p>
            <a:pPr marL="0" indent="0">
              <a:buNone/>
            </a:pPr>
            <a:r>
              <a:rPr lang="en-US" sz="2400" dirty="0"/>
              <a:t>	</a:t>
            </a:r>
            <a:r>
              <a:rPr lang="en-US" sz="1800" dirty="0"/>
              <a:t>- UCM – LS Campus (p. 36-39)</a:t>
            </a:r>
          </a:p>
          <a:p>
            <a:pPr marL="0" indent="0">
              <a:buNone/>
            </a:pPr>
            <a:r>
              <a:rPr lang="en-US" sz="1800" dirty="0"/>
              <a:t>	- Study Abroad (p. 40-41)</a:t>
            </a:r>
          </a:p>
          <a:p>
            <a:pPr marL="0" indent="0">
              <a:buNone/>
            </a:pPr>
            <a:r>
              <a:rPr lang="en-US" sz="2400" dirty="0">
                <a:solidFill>
                  <a:srgbClr val="C00000"/>
                </a:solidFill>
              </a:rPr>
              <a:t>Office of Technology </a:t>
            </a:r>
            <a:r>
              <a:rPr lang="en-US" sz="1800" dirty="0"/>
              <a:t>(p. 42-47)</a:t>
            </a:r>
          </a:p>
          <a:p>
            <a:pPr marL="0" indent="0">
              <a:buNone/>
            </a:pPr>
            <a:r>
              <a:rPr lang="en-US" sz="2400" dirty="0"/>
              <a:t>	</a:t>
            </a:r>
            <a:r>
              <a:rPr lang="en-US" sz="1800" dirty="0"/>
              <a:t>- Technology Support (p. 42-47)</a:t>
            </a:r>
          </a:p>
          <a:p>
            <a:pPr marL="0" indent="0">
              <a:buNone/>
            </a:pPr>
            <a:endParaRPr lang="en-US" sz="2400" dirty="0"/>
          </a:p>
        </p:txBody>
      </p:sp>
      <p:sp>
        <p:nvSpPr>
          <p:cNvPr id="3" name="Slide Number Placeholder 2"/>
          <p:cNvSpPr>
            <a:spLocks noGrp="1"/>
          </p:cNvSpPr>
          <p:nvPr>
            <p:ph type="sldNum" sz="quarter" idx="12"/>
          </p:nvPr>
        </p:nvSpPr>
        <p:spPr/>
        <p:txBody>
          <a:bodyPr/>
          <a:lstStyle/>
          <a:p>
            <a:fld id="{FA41DFCF-F5F7-4ECE-8FFC-05D6DAF9FDA9}" type="slidenum">
              <a:rPr lang="en-US" smtClean="0"/>
              <a:t>2</a:t>
            </a:fld>
            <a:endParaRPr lang="en-US" dirty="0"/>
          </a:p>
        </p:txBody>
      </p:sp>
    </p:spTree>
    <p:extLst>
      <p:ext uri="{BB962C8B-B14F-4D97-AF65-F5344CB8AC3E}">
        <p14:creationId xmlns:p14="http://schemas.microsoft.com/office/powerpoint/2010/main" val="2455156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916569" y="2062800"/>
            <a:ext cx="5310900" cy="404325"/>
          </a:xfrm>
          <a:prstGeom prst="rect">
            <a:avLst/>
          </a:prstGeom>
        </p:spPr>
        <p:txBody>
          <a:bodyPr vert="horz" lIns="68569" tIns="68569" rIns="68569" bIns="68569" rtlCol="0" anchor="t" anchorCtr="0">
            <a:noAutofit/>
          </a:bodyPr>
          <a:lstStyle/>
          <a:p>
            <a:pPr algn="ctr"/>
            <a:r>
              <a:rPr lang="en" sz="2700" b="1" dirty="0"/>
              <a:t>International Student Orientation</a:t>
            </a:r>
          </a:p>
        </p:txBody>
      </p:sp>
      <p:sp>
        <p:nvSpPr>
          <p:cNvPr id="73" name="Shape 73"/>
          <p:cNvSpPr txBox="1">
            <a:spLocks noGrp="1"/>
          </p:cNvSpPr>
          <p:nvPr>
            <p:ph type="body" idx="2"/>
          </p:nvPr>
        </p:nvSpPr>
        <p:spPr>
          <a:xfrm>
            <a:off x="1199541" y="2581373"/>
            <a:ext cx="6801460" cy="2590650"/>
          </a:xfrm>
          <a:prstGeom prst="rect">
            <a:avLst/>
          </a:prstGeom>
        </p:spPr>
        <p:txBody>
          <a:bodyPr vert="horz" lIns="68569" tIns="68569" rIns="68569" bIns="68569" rtlCol="0" anchor="t" anchorCtr="0">
            <a:noAutofit/>
          </a:bodyPr>
          <a:lstStyle/>
          <a:p>
            <a:pPr algn="ctr">
              <a:buNone/>
            </a:pPr>
            <a:endParaRPr sz="1500" dirty="0"/>
          </a:p>
          <a:p>
            <a:pPr algn="ctr">
              <a:buNone/>
            </a:pPr>
            <a:r>
              <a:rPr lang="en" sz="1500" dirty="0"/>
              <a:t>Fall 2019 Orientation will be held August 13</a:t>
            </a:r>
            <a:r>
              <a:rPr lang="en-US" sz="1500" baseline="30000" dirty="0" err="1"/>
              <a:t>th</a:t>
            </a:r>
            <a:r>
              <a:rPr lang="en-US" sz="1500" dirty="0"/>
              <a:t> – 16th</a:t>
            </a:r>
            <a:r>
              <a:rPr lang="en" sz="1500" dirty="0"/>
              <a:t>.</a:t>
            </a:r>
          </a:p>
          <a:p>
            <a:pPr algn="ctr">
              <a:buNone/>
            </a:pPr>
            <a:endParaRPr sz="1500" dirty="0"/>
          </a:p>
          <a:p>
            <a:pPr algn="ctr">
              <a:buNone/>
            </a:pPr>
            <a:r>
              <a:rPr lang="en" sz="1500" dirty="0"/>
              <a:t>Many students will begin arriving on campus August 11th and 12th.</a:t>
            </a:r>
          </a:p>
          <a:p>
            <a:pPr algn="ctr">
              <a:buNone/>
            </a:pPr>
            <a:r>
              <a:rPr lang="en" sz="1500" dirty="0"/>
              <a:t>We are expecting approximately 200+ students.</a:t>
            </a:r>
          </a:p>
          <a:p>
            <a:pPr algn="ctr">
              <a:buNone/>
            </a:pPr>
            <a:endParaRPr sz="1500" dirty="0"/>
          </a:p>
          <a:p>
            <a:pPr algn="ctr">
              <a:buNone/>
            </a:pPr>
            <a:r>
              <a:rPr lang="en" sz="1500" dirty="0"/>
              <a:t>Prior to arrival, graduate students will complete an online orientation, via MyCentral.</a:t>
            </a:r>
          </a:p>
        </p:txBody>
      </p:sp>
      <p:sp>
        <p:nvSpPr>
          <p:cNvPr id="2" name="TextBox 1"/>
          <p:cNvSpPr txBox="1"/>
          <p:nvPr/>
        </p:nvSpPr>
        <p:spPr>
          <a:xfrm>
            <a:off x="7543800" y="5715001"/>
            <a:ext cx="457200" cy="230832"/>
          </a:xfrm>
          <a:prstGeom prst="rect">
            <a:avLst/>
          </a:prstGeom>
          <a:noFill/>
        </p:spPr>
        <p:txBody>
          <a:bodyPr wrap="square" rtlCol="0">
            <a:spAutoFit/>
          </a:bodyPr>
          <a:lstStyle/>
          <a:p>
            <a:r>
              <a:rPr lang="en-US" sz="900" dirty="0"/>
              <a:t>18</a:t>
            </a:r>
          </a:p>
        </p:txBody>
      </p:sp>
    </p:spTree>
    <p:extLst>
      <p:ext uri="{BB962C8B-B14F-4D97-AF65-F5344CB8AC3E}">
        <p14:creationId xmlns:p14="http://schemas.microsoft.com/office/powerpoint/2010/main" val="101314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1885950" y="2000250"/>
            <a:ext cx="5310900" cy="404325"/>
          </a:xfrm>
          <a:prstGeom prst="rect">
            <a:avLst/>
          </a:prstGeom>
        </p:spPr>
        <p:txBody>
          <a:bodyPr vert="horz" lIns="68569" tIns="68569" rIns="68569" bIns="68569" rtlCol="0" anchor="t" anchorCtr="0">
            <a:noAutofit/>
          </a:bodyPr>
          <a:lstStyle/>
          <a:p>
            <a:pPr algn="ctr"/>
            <a:r>
              <a:rPr lang="en" sz="2700" b="1" dirty="0"/>
              <a:t>International Student Orientation</a:t>
            </a:r>
          </a:p>
        </p:txBody>
      </p:sp>
      <p:sp>
        <p:nvSpPr>
          <p:cNvPr id="79" name="Shape 79"/>
          <p:cNvSpPr txBox="1">
            <a:spLocks noGrp="1"/>
          </p:cNvSpPr>
          <p:nvPr>
            <p:ph type="body" idx="2"/>
          </p:nvPr>
        </p:nvSpPr>
        <p:spPr>
          <a:xfrm>
            <a:off x="1940606" y="2603981"/>
            <a:ext cx="4966200" cy="2590650"/>
          </a:xfrm>
          <a:prstGeom prst="rect">
            <a:avLst/>
          </a:prstGeom>
        </p:spPr>
        <p:txBody>
          <a:bodyPr vert="horz" lIns="68569" tIns="68569" rIns="68569" bIns="68569" rtlCol="0" anchor="t" anchorCtr="0">
            <a:noAutofit/>
          </a:bodyPr>
          <a:lstStyle/>
          <a:p>
            <a:pPr indent="342900">
              <a:buNone/>
            </a:pPr>
            <a:r>
              <a:rPr lang="en" dirty="0"/>
              <a:t>All student will attend various sessions including:</a:t>
            </a:r>
          </a:p>
          <a:p>
            <a:pPr marL="1371600" indent="-247650"/>
            <a:r>
              <a:rPr lang="en-US" dirty="0"/>
              <a:t>Campus Tour</a:t>
            </a:r>
            <a:endParaRPr lang="en" dirty="0"/>
          </a:p>
          <a:p>
            <a:pPr marL="1371600" indent="-247650"/>
            <a:r>
              <a:rPr lang="en" dirty="0"/>
              <a:t>Health Center Screening</a:t>
            </a:r>
          </a:p>
          <a:p>
            <a:pPr marL="1371600" indent="-247650"/>
            <a:r>
              <a:rPr lang="en" dirty="0"/>
              <a:t>US Bank/ ID pickup</a:t>
            </a:r>
          </a:p>
          <a:p>
            <a:pPr marL="1371600" indent="-247650"/>
            <a:r>
              <a:rPr lang="en" dirty="0"/>
              <a:t>International Insurance </a:t>
            </a:r>
            <a:r>
              <a:rPr lang="en-US" dirty="0"/>
              <a:t>Session</a:t>
            </a:r>
            <a:endParaRPr lang="en" dirty="0"/>
          </a:p>
          <a:p>
            <a:pPr marL="1371600" indent="-247650"/>
            <a:r>
              <a:rPr lang="en" dirty="0"/>
              <a:t>Document Collection/ Verification </a:t>
            </a:r>
          </a:p>
          <a:p>
            <a:pPr marL="1371600" indent="-247650"/>
            <a:r>
              <a:rPr lang="en" dirty="0"/>
              <a:t>Visa Presentation</a:t>
            </a:r>
          </a:p>
          <a:p>
            <a:pPr marL="1371600" indent="-247650"/>
            <a:r>
              <a:rPr lang="en" dirty="0"/>
              <a:t>On campus Employment Session</a:t>
            </a:r>
          </a:p>
          <a:p>
            <a:pPr marL="1371600" indent="-247650"/>
            <a:r>
              <a:rPr lang="en-US" dirty="0"/>
              <a:t>Campus Community Health Session</a:t>
            </a:r>
          </a:p>
          <a:p>
            <a:pPr marL="1371600" indent="-247650"/>
            <a:r>
              <a:rPr lang="en-US" dirty="0"/>
              <a:t>Community Engagement Session</a:t>
            </a:r>
            <a:endParaRPr lang="en" dirty="0"/>
          </a:p>
          <a:p>
            <a:pPr marL="1371600" indent="-247650"/>
            <a:r>
              <a:rPr lang="en" dirty="0"/>
              <a:t>Academic Departmental Sessions</a:t>
            </a:r>
          </a:p>
          <a:p>
            <a:pPr>
              <a:buNone/>
            </a:pPr>
            <a:endParaRPr dirty="0"/>
          </a:p>
        </p:txBody>
      </p:sp>
      <p:sp>
        <p:nvSpPr>
          <p:cNvPr id="2" name="TextBox 1"/>
          <p:cNvSpPr txBox="1"/>
          <p:nvPr/>
        </p:nvSpPr>
        <p:spPr>
          <a:xfrm>
            <a:off x="7600950" y="5657851"/>
            <a:ext cx="400050" cy="230832"/>
          </a:xfrm>
          <a:prstGeom prst="rect">
            <a:avLst/>
          </a:prstGeom>
          <a:noFill/>
        </p:spPr>
        <p:txBody>
          <a:bodyPr wrap="square" rtlCol="0">
            <a:spAutoFit/>
          </a:bodyPr>
          <a:lstStyle/>
          <a:p>
            <a:r>
              <a:rPr lang="en-US" sz="900" dirty="0"/>
              <a:t>19</a:t>
            </a:r>
          </a:p>
        </p:txBody>
      </p:sp>
    </p:spTree>
    <p:extLst>
      <p:ext uri="{BB962C8B-B14F-4D97-AF65-F5344CB8AC3E}">
        <p14:creationId xmlns:p14="http://schemas.microsoft.com/office/powerpoint/2010/main" val="203776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43641"/>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Success Advising Center</a:t>
            </a:r>
          </a:p>
        </p:txBody>
      </p:sp>
      <p:sp>
        <p:nvSpPr>
          <p:cNvPr id="5" name="Subtitle 4"/>
          <p:cNvSpPr>
            <a:spLocks noGrp="1"/>
          </p:cNvSpPr>
          <p:nvPr>
            <p:ph type="subTitle" idx="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FA41DFCF-F5F7-4ECE-8FFC-05D6DAF9FDA9}" type="slidenum">
              <a:rPr lang="en-US" smtClean="0"/>
              <a:t>22</a:t>
            </a:fld>
            <a:endParaRPr lang="en-US" dirty="0"/>
          </a:p>
        </p:txBody>
      </p:sp>
      <p:sp>
        <p:nvSpPr>
          <p:cNvPr id="3" name="Rectangle 2"/>
          <p:cNvSpPr/>
          <p:nvPr/>
        </p:nvSpPr>
        <p:spPr>
          <a:xfrm>
            <a:off x="4453217" y="3244334"/>
            <a:ext cx="237566" cy="369332"/>
          </a:xfrm>
          <a:prstGeom prst="rect">
            <a:avLst/>
          </a:prstGeom>
        </p:spPr>
        <p:txBody>
          <a:bodyPr wrap="none">
            <a:spAutoFit/>
          </a:bodyPr>
          <a:lstStyle/>
          <a:p>
            <a:r>
              <a:rPr lang="en-US" dirty="0"/>
              <a:t> </a:t>
            </a:r>
          </a:p>
        </p:txBody>
      </p:sp>
      <p:sp>
        <p:nvSpPr>
          <p:cNvPr id="6" name="Rectangle 5"/>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972819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D8D006-27C6-48AD-9D5B-8DB5BA9851DC}"/>
              </a:ext>
            </a:extLst>
          </p:cNvPr>
          <p:cNvSpPr>
            <a:spLocks noGrp="1"/>
          </p:cNvSpPr>
          <p:nvPr>
            <p:ph type="sldNum" sz="quarter" idx="12"/>
          </p:nvPr>
        </p:nvSpPr>
        <p:spPr/>
        <p:txBody>
          <a:bodyPr/>
          <a:lstStyle/>
          <a:p>
            <a:fld id="{FA41DFCF-F5F7-4ECE-8FFC-05D6DAF9FDA9}" type="slidenum">
              <a:rPr lang="en-US" smtClean="0"/>
              <a:t>23</a:t>
            </a:fld>
            <a:endParaRPr lang="en-US" dirty="0"/>
          </a:p>
        </p:txBody>
      </p:sp>
      <p:sp>
        <p:nvSpPr>
          <p:cNvPr id="5" name="Rectangle 4">
            <a:extLst>
              <a:ext uri="{FF2B5EF4-FFF2-40B4-BE49-F238E27FC236}">
                <a16:creationId xmlns:a16="http://schemas.microsoft.com/office/drawing/2014/main" id="{11856633-C8BC-4DD7-BFAB-A6C41FE207C2}"/>
              </a:ext>
            </a:extLst>
          </p:cNvPr>
          <p:cNvSpPr/>
          <p:nvPr/>
        </p:nvSpPr>
        <p:spPr>
          <a:xfrm>
            <a:off x="304800" y="85508"/>
            <a:ext cx="8610600" cy="6527684"/>
          </a:xfrm>
          <a:prstGeom prst="rect">
            <a:avLst/>
          </a:prstGeom>
        </p:spPr>
        <p:txBody>
          <a:bodyPr wrap="square" anchor="ctr">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The Success Advising Center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Since the beginning of the 18-19 academic year, the Success Advising Center opened its doors to students, celebrating its grand opening on October 10</a:t>
            </a:r>
            <a:r>
              <a:rPr lang="en-US" baseline="30000" dirty="0">
                <a:latin typeface="Calibri" panose="020F0502020204030204" pitchFamily="34" charset="0"/>
                <a:ea typeface="Calibri" panose="020F0502020204030204" pitchFamily="34" charset="0"/>
                <a:cs typeface="Times New Roman" panose="02020603050405020304" pitchFamily="18" charset="0"/>
              </a:rPr>
              <a:t>th</a:t>
            </a:r>
            <a:r>
              <a:rPr lang="en-US" dirty="0">
                <a:latin typeface="Calibri" panose="020F0502020204030204" pitchFamily="34" charset="0"/>
                <a:ea typeface="Calibri" panose="020F0502020204030204" pitchFamily="34" charset="0"/>
                <a:cs typeface="Times New Roman" panose="02020603050405020304" pitchFamily="18" charset="0"/>
              </a:rPr>
              <a:t>.  Now nearing the completion of our first academic cycle, and having experienced numerous successes, we are looking forward to an even greater 19-20 academic year.  That said, the learning curve was definitely in play.  Based on what we learned, here are some changes to highlight:</a:t>
            </a: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b="1" u="sng" dirty="0">
                <a:latin typeface="Calibri" panose="020F0502020204030204" pitchFamily="34" charset="0"/>
                <a:ea typeface="Calibri" panose="020F0502020204030204" pitchFamily="34" charset="0"/>
                <a:cs typeface="Times New Roman" panose="02020603050405020304" pitchFamily="18" charset="0"/>
              </a:rPr>
              <a:t>Caseload Reassignments: </a:t>
            </a:r>
            <a:r>
              <a:rPr lang="en-US" dirty="0">
                <a:latin typeface="Calibri" panose="020F0502020204030204" pitchFamily="34" charset="0"/>
                <a:ea typeface="Calibri" panose="020F0502020204030204" pitchFamily="34" charset="0"/>
                <a:cs typeface="Times New Roman" panose="02020603050405020304" pitchFamily="18" charset="0"/>
              </a:rPr>
              <a:t>To ensure greater stability in advisor-student relationships, and to better balance caseload equity, programs in the School of Nutrition, Kinesiology &amp; Psychological Science have been reassigned</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Health Studies majors are now aligned with other allied health majors</a:t>
            </a:r>
          </a:p>
          <a:p>
            <a:pPr marL="742950" marR="0" lvl="1" indent="-285750">
              <a:lnSpc>
                <a:spcPct val="107000"/>
              </a:lnSpc>
              <a:spcBef>
                <a:spcPts val="0"/>
              </a:spcBef>
              <a:spcAft>
                <a:spcPts val="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Psychological Science majors are now aligned with other human services majors</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Nutrition and Kinesiology majors remained in their current alignment</a:t>
            </a:r>
          </a:p>
          <a:p>
            <a:pPr marR="0" lvl="1">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b="1" u="sng" dirty="0">
                <a:latin typeface="Calibri" panose="020F0502020204030204" pitchFamily="34" charset="0"/>
                <a:ea typeface="Calibri" panose="020F0502020204030204" pitchFamily="34" charset="0"/>
                <a:cs typeface="Times New Roman" panose="02020603050405020304" pitchFamily="18" charset="0"/>
              </a:rPr>
              <a:t>Success Coaching </a:t>
            </a:r>
            <a:r>
              <a:rPr lang="en-US" u="sng" dirty="0">
                <a:latin typeface="Calibri" panose="020F0502020204030204" pitchFamily="34" charset="0"/>
                <a:ea typeface="Calibri" panose="020F0502020204030204" pitchFamily="34" charset="0"/>
                <a:cs typeface="Times New Roman" panose="02020603050405020304" pitchFamily="18" charset="0"/>
              </a:rPr>
              <a:t>(Advisor to student): </a:t>
            </a:r>
            <a:r>
              <a:rPr lang="en-US" dirty="0">
                <a:latin typeface="Calibri" panose="020F0502020204030204" pitchFamily="34" charset="0"/>
                <a:ea typeface="Calibri" panose="020F0502020204030204" pitchFamily="34" charset="0"/>
                <a:cs typeface="Times New Roman" panose="02020603050405020304" pitchFamily="18" charset="0"/>
              </a:rPr>
              <a:t>To better serve UCM Advantage, and other special populations, we have instituted an opt-in, bi-weekly success coaching element. This will serve to develop a stronger relational connection to their success coach, which will enable more efficient nudging to keep vulnerable students on course.  This is in addition to the minimum requirements outlined in their program agreements.</a:t>
            </a:r>
          </a:p>
          <a:p>
            <a:pPr marL="342900" marR="0" lvl="0" indent="-342900">
              <a:lnSpc>
                <a:spcPct val="107000"/>
              </a:lnSpc>
              <a:spcBef>
                <a:spcPts val="0"/>
              </a:spcBef>
              <a:spcAft>
                <a:spcPts val="800"/>
              </a:spcAft>
              <a:buFont typeface="Symbol" panose="05050102010706020507" pitchFamily="18" charset="2"/>
              <a:buChar char=""/>
            </a:pPr>
            <a:endParaRPr lang="en-US" sz="1200" dirty="0"/>
          </a:p>
        </p:txBody>
      </p:sp>
    </p:spTree>
    <p:extLst>
      <p:ext uri="{BB962C8B-B14F-4D97-AF65-F5344CB8AC3E}">
        <p14:creationId xmlns:p14="http://schemas.microsoft.com/office/powerpoint/2010/main" val="108012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77268-C1F0-4BF7-850D-68E53E891D85}"/>
              </a:ext>
            </a:extLst>
          </p:cNvPr>
          <p:cNvSpPr>
            <a:spLocks noGrp="1"/>
          </p:cNvSpPr>
          <p:nvPr>
            <p:ph type="sldNum" sz="quarter" idx="12"/>
          </p:nvPr>
        </p:nvSpPr>
        <p:spPr/>
        <p:txBody>
          <a:bodyPr/>
          <a:lstStyle/>
          <a:p>
            <a:fld id="{FA41DFCF-F5F7-4ECE-8FFC-05D6DAF9FDA9}" type="slidenum">
              <a:rPr lang="en-US" smtClean="0"/>
              <a:t>24</a:t>
            </a:fld>
            <a:endParaRPr lang="en-US" dirty="0"/>
          </a:p>
        </p:txBody>
      </p:sp>
      <p:sp>
        <p:nvSpPr>
          <p:cNvPr id="3" name="Rectangle 2">
            <a:extLst>
              <a:ext uri="{FF2B5EF4-FFF2-40B4-BE49-F238E27FC236}">
                <a16:creationId xmlns:a16="http://schemas.microsoft.com/office/drawing/2014/main" id="{65A284D8-5320-4998-B0E9-5936B2A0996A}"/>
              </a:ext>
            </a:extLst>
          </p:cNvPr>
          <p:cNvSpPr/>
          <p:nvPr/>
        </p:nvSpPr>
        <p:spPr>
          <a:xfrm>
            <a:off x="152400" y="381000"/>
            <a:ext cx="8305800" cy="5798510"/>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b="1" u="sng" dirty="0">
                <a:latin typeface="Calibri" panose="020F0502020204030204" pitchFamily="34" charset="0"/>
                <a:ea typeface="Calibri" panose="020F0502020204030204" pitchFamily="34" charset="0"/>
                <a:cs typeface="Times New Roman" panose="02020603050405020304" pitchFamily="18" charset="0"/>
              </a:rPr>
              <a:t>Academic Success Coaching </a:t>
            </a:r>
            <a:r>
              <a:rPr lang="en-US" dirty="0">
                <a:latin typeface="Calibri" panose="020F0502020204030204" pitchFamily="34" charset="0"/>
                <a:ea typeface="Calibri" panose="020F0502020204030204" pitchFamily="34" charset="0"/>
                <a:cs typeface="Times New Roman" panose="02020603050405020304" pitchFamily="18" charset="0"/>
              </a:rPr>
              <a:t>(peer to peer coaching) has been scaled.  We now have 24 Academic Success Coaches/Peer Mentors who have been partnered with Academic Success Advisors strategically to work with their caseload.  Additionally, each of them will be embedded in a UNIV1400, University Foundations course, and some will be embedded in other student development courses such as UNIV 1410, Exploring Majors and Careers, or UNIV1800 College Reset.  All Academic Success Coaches/Peer Mentors are NASPA Nationally Certified Peer Educators.</a:t>
            </a:r>
          </a:p>
          <a:p>
            <a:pPr marL="742950" marR="0" lvl="1" indent="-285750">
              <a:lnSpc>
                <a:spcPct val="107000"/>
              </a:lnSpc>
              <a:spcBef>
                <a:spcPts val="0"/>
              </a:spcBef>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We will be offering a NASPA CPE course for students who are working one-on-one with other students, or in student leadership positions this Fall.</a:t>
            </a:r>
          </a:p>
          <a:p>
            <a:pPr marR="0" lvl="1">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b="1" u="sng" dirty="0">
                <a:latin typeface="Calibri" panose="020F0502020204030204" pitchFamily="34" charset="0"/>
                <a:ea typeface="Calibri" panose="020F0502020204030204" pitchFamily="34" charset="0"/>
                <a:cs typeface="Times New Roman" panose="02020603050405020304" pitchFamily="18" charset="0"/>
              </a:rPr>
              <a:t>Faculty Mentors: </a:t>
            </a:r>
            <a:r>
              <a:rPr lang="en-US" dirty="0">
                <a:latin typeface="Calibri" panose="020F0502020204030204" pitchFamily="34" charset="0"/>
                <a:ea typeface="Calibri" panose="020F0502020204030204" pitchFamily="34" charset="0"/>
                <a:cs typeface="Times New Roman" panose="02020603050405020304" pitchFamily="18" charset="0"/>
              </a:rPr>
              <a:t>After working through the initial construct development of the Faculty Mentoring program, students will be assigned to a faculty mentor as prescribed by each academic program. With Banner 9 now in place, each student will now have the names, faces, and contact information of their Success Team.  The success teams include: Academic Success Advisor, Academic Success Coach, Financial Aid Counselor, Career Advisor, and Faculty Mentor.</a:t>
            </a:r>
          </a:p>
          <a:p>
            <a:pPr marL="285750" indent="-285750">
              <a:buFont typeface="Arial" panose="020B0604020202020204" pitchFamily="34" charset="0"/>
              <a:buChar char="•"/>
            </a:pPr>
            <a:r>
              <a:rPr lang="en-US" b="1" u="sng" dirty="0">
                <a:latin typeface="Calibri" panose="020F0502020204030204" pitchFamily="34" charset="0"/>
                <a:ea typeface="Calibri" panose="020F0502020204030204" pitchFamily="34" charset="0"/>
                <a:cs typeface="Times New Roman" panose="02020603050405020304" pitchFamily="18" charset="0"/>
              </a:rPr>
              <a:t>SSC GUIDE: </a:t>
            </a:r>
            <a:r>
              <a:rPr lang="en-US" dirty="0">
                <a:latin typeface="Calibri" panose="020F0502020204030204" pitchFamily="34" charset="0"/>
                <a:ea typeface="Calibri" panose="020F0502020204030204" pitchFamily="34" charset="0"/>
                <a:cs typeface="Times New Roman" panose="02020603050405020304" pitchFamily="18" charset="0"/>
              </a:rPr>
              <a:t>After conducting a cost-benefit analysis, the SSC “Guide” student facing app was </a:t>
            </a:r>
            <a:r>
              <a:rPr lang="en-US" b="1" dirty="0">
                <a:latin typeface="Calibri" panose="020F0502020204030204" pitchFamily="34" charset="0"/>
                <a:ea typeface="Calibri" panose="020F0502020204030204" pitchFamily="34" charset="0"/>
                <a:cs typeface="Times New Roman" panose="02020603050405020304" pitchFamily="18" charset="0"/>
              </a:rPr>
              <a:t>discontinued</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Tree>
    <p:extLst>
      <p:ext uri="{BB962C8B-B14F-4D97-AF65-F5344CB8AC3E}">
        <p14:creationId xmlns:p14="http://schemas.microsoft.com/office/powerpoint/2010/main" val="3848716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552517-DD6E-4D00-8AF5-6AC7F8636D45}"/>
              </a:ext>
            </a:extLst>
          </p:cNvPr>
          <p:cNvSpPr>
            <a:spLocks noGrp="1"/>
          </p:cNvSpPr>
          <p:nvPr>
            <p:ph type="sldNum" sz="quarter" idx="12"/>
          </p:nvPr>
        </p:nvSpPr>
        <p:spPr/>
        <p:txBody>
          <a:bodyPr/>
          <a:lstStyle/>
          <a:p>
            <a:fld id="{FA41DFCF-F5F7-4ECE-8FFC-05D6DAF9FDA9}" type="slidenum">
              <a:rPr lang="en-US" smtClean="0"/>
              <a:t>25</a:t>
            </a:fld>
            <a:endParaRPr lang="en-US" dirty="0"/>
          </a:p>
        </p:txBody>
      </p:sp>
      <p:sp>
        <p:nvSpPr>
          <p:cNvPr id="5" name="Rectangle 2">
            <a:extLst>
              <a:ext uri="{FF2B5EF4-FFF2-40B4-BE49-F238E27FC236}">
                <a16:creationId xmlns:a16="http://schemas.microsoft.com/office/drawing/2014/main" id="{0AAD161A-65EA-48B7-82A0-B0E8BB61F26D}"/>
              </a:ext>
            </a:extLst>
          </p:cNvPr>
          <p:cNvSpPr>
            <a:spLocks noChangeArrowheads="1"/>
          </p:cNvSpPr>
          <p:nvPr/>
        </p:nvSpPr>
        <p:spPr bwMode="auto">
          <a:xfrm>
            <a:off x="800100" y="36337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a:extLst>
              <a:ext uri="{FF2B5EF4-FFF2-40B4-BE49-F238E27FC236}">
                <a16:creationId xmlns:a16="http://schemas.microsoft.com/office/drawing/2014/main" id="{AC07EF2E-FDA2-4310-BBA1-EBA40EC4D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576862"/>
            <a:ext cx="2414588" cy="1293613"/>
          </a:xfrm>
          <a:prstGeom prst="rect">
            <a:avLst/>
          </a:prstGeom>
          <a:noFill/>
          <a:ln w="9525">
            <a:solidFill>
              <a:srgbClr val="4472C4"/>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CE1FF731-C5E6-4180-AD61-09692844566F}"/>
              </a:ext>
            </a:extLst>
          </p:cNvPr>
          <p:cNvSpPr>
            <a:spLocks noChangeArrowheads="1"/>
          </p:cNvSpPr>
          <p:nvPr/>
        </p:nvSpPr>
        <p:spPr bwMode="auto">
          <a:xfrm rot="10800000" flipV="1">
            <a:off x="266700" y="895934"/>
            <a:ext cx="8610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b="1" u="sng" dirty="0">
                <a:latin typeface="Calibri" panose="020F0502020204030204" pitchFamily="34" charset="0"/>
                <a:ea typeface="Calibri" panose="020F0502020204030204" pitchFamily="34" charset="0"/>
                <a:cs typeface="Times New Roman" panose="02020603050405020304" pitchFamily="18" charset="0"/>
              </a:rPr>
              <a:t>Success Advising Walk-in Hours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are engaged in helping students in any capacity, please know that the SAC will have walk-ins from 8:00-5:00 August 19-22 (Add/Drop Period), and 1:00-4:00 Monday-Thursday all semester.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Students can schedule an appointment with their Success Advisor, Success Coach or other members of their Success Team at any time by logging in to their </a:t>
            </a:r>
            <a:r>
              <a:rPr kumimoji="0" lang="en-US" altLang="en-US"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MyCentral</a:t>
            </a: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clicking on the “Schedule Campus Appointment” link in the Student Success box in the upper right hand corner.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They can also schedule an appointment by calling 660-543-4721.</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5324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Learning Commons</a:t>
            </a:r>
          </a:p>
        </p:txBody>
      </p:sp>
      <p:sp>
        <p:nvSpPr>
          <p:cNvPr id="2" name="Slide Number Placeholder 1"/>
          <p:cNvSpPr>
            <a:spLocks noGrp="1"/>
          </p:cNvSpPr>
          <p:nvPr>
            <p:ph type="sldNum" sz="quarter" idx="12"/>
          </p:nvPr>
        </p:nvSpPr>
        <p:spPr/>
        <p:txBody>
          <a:bodyPr/>
          <a:lstStyle/>
          <a:p>
            <a:fld id="{FA41DFCF-F5F7-4ECE-8FFC-05D6DAF9FDA9}" type="slidenum">
              <a:rPr lang="en-US" smtClean="0"/>
              <a:t>26</a:t>
            </a:fld>
            <a:endParaRPr lang="en-US" dirty="0"/>
          </a:p>
        </p:txBody>
      </p:sp>
    </p:spTree>
    <p:extLst>
      <p:ext uri="{BB962C8B-B14F-4D97-AF65-F5344CB8AC3E}">
        <p14:creationId xmlns:p14="http://schemas.microsoft.com/office/powerpoint/2010/main" val="2494256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D5471-625B-4B31-A8D9-0DCD8F5699FA}"/>
              </a:ext>
            </a:extLst>
          </p:cNvPr>
          <p:cNvSpPr>
            <a:spLocks noGrp="1"/>
          </p:cNvSpPr>
          <p:nvPr>
            <p:ph type="title"/>
          </p:nvPr>
        </p:nvSpPr>
        <p:spPr/>
        <p:txBody>
          <a:bodyPr/>
          <a:lstStyle/>
          <a:p>
            <a:r>
              <a:rPr lang="en-US" dirty="0"/>
              <a:t>Learning Commons</a:t>
            </a:r>
          </a:p>
        </p:txBody>
      </p:sp>
      <p:sp>
        <p:nvSpPr>
          <p:cNvPr id="5" name="Content Placeholder 4">
            <a:extLst>
              <a:ext uri="{FF2B5EF4-FFF2-40B4-BE49-F238E27FC236}">
                <a16:creationId xmlns:a16="http://schemas.microsoft.com/office/drawing/2014/main" id="{251F50A4-E429-4665-B3C6-F91A5D600C3F}"/>
              </a:ext>
            </a:extLst>
          </p:cNvPr>
          <p:cNvSpPr>
            <a:spLocks noGrp="1"/>
          </p:cNvSpPr>
          <p:nvPr>
            <p:ph idx="1"/>
          </p:nvPr>
        </p:nvSpPr>
        <p:spPr>
          <a:xfrm>
            <a:off x="628650" y="2226469"/>
            <a:ext cx="8230766" cy="3263504"/>
          </a:xfrm>
        </p:spPr>
        <p:txBody>
          <a:bodyPr>
            <a:normAutofit fontScale="77500" lnSpcReduction="20000"/>
          </a:bodyPr>
          <a:lstStyle/>
          <a:p>
            <a:pPr fontAlgn="base"/>
            <a:r>
              <a:rPr lang="en-US" dirty="0"/>
              <a:t>The Learning Commons will be open the first day of classes.</a:t>
            </a:r>
          </a:p>
          <a:p>
            <a:pPr lvl="1" fontAlgn="base"/>
            <a:r>
              <a:rPr lang="en-US" dirty="0"/>
              <a:t>Monday-Thursday 9am-7pm, Friday 9am-10pm</a:t>
            </a:r>
          </a:p>
          <a:p>
            <a:pPr marL="342900" lvl="1" indent="0" fontAlgn="base">
              <a:buNone/>
            </a:pPr>
            <a:endParaRPr lang="en-US" dirty="0"/>
          </a:p>
          <a:p>
            <a:pPr fontAlgn="base"/>
            <a:r>
              <a:rPr lang="en-US" dirty="0"/>
              <a:t>Students will be able to schedule appointments for Writing Center, Math, GEA test preparation, and Study Plan tutors through SSC or in person.</a:t>
            </a:r>
          </a:p>
          <a:p>
            <a:pPr fontAlgn="base"/>
            <a:endParaRPr lang="en-US" dirty="0"/>
          </a:p>
          <a:p>
            <a:pPr fontAlgn="base"/>
            <a:r>
              <a:rPr lang="en-US" dirty="0"/>
              <a:t>More information and schedules at </a:t>
            </a:r>
            <a:r>
              <a:rPr lang="en-US" dirty="0">
                <a:hlinkClick r:id="rId2"/>
              </a:rPr>
              <a:t>www.ucmo.edu/learningcommons</a:t>
            </a:r>
            <a:r>
              <a:rPr lang="en-US" dirty="0"/>
              <a:t>.</a:t>
            </a:r>
          </a:p>
          <a:p>
            <a:pPr marL="0" indent="0" fontAlgn="base">
              <a:buNone/>
            </a:pPr>
            <a:endParaRPr lang="en-US" dirty="0"/>
          </a:p>
          <a:p>
            <a:pPr marL="0" indent="0" fontAlgn="base">
              <a:buNone/>
            </a:pPr>
            <a:endParaRPr lang="en-US" dirty="0"/>
          </a:p>
          <a:p>
            <a:pPr marL="0" indent="0">
              <a:buNone/>
            </a:pPr>
            <a:endParaRPr lang="en-US" dirty="0"/>
          </a:p>
        </p:txBody>
      </p:sp>
      <p:cxnSp>
        <p:nvCxnSpPr>
          <p:cNvPr id="7" name="Straight Connector 6">
            <a:extLst>
              <a:ext uri="{FF2B5EF4-FFF2-40B4-BE49-F238E27FC236}">
                <a16:creationId xmlns:a16="http://schemas.microsoft.com/office/drawing/2014/main" id="{E977FCB3-A59D-496A-BB63-7FDBCA14CC76}"/>
              </a:ext>
            </a:extLst>
          </p:cNvPr>
          <p:cNvCxnSpPr>
            <a:cxnSpLocks/>
          </p:cNvCxnSpPr>
          <p:nvPr/>
        </p:nvCxnSpPr>
        <p:spPr>
          <a:xfrm>
            <a:off x="228600" y="1219199"/>
            <a:ext cx="8616020"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564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D5471-625B-4B31-A8D9-0DCD8F5699FA}"/>
              </a:ext>
            </a:extLst>
          </p:cNvPr>
          <p:cNvSpPr>
            <a:spLocks noGrp="1"/>
          </p:cNvSpPr>
          <p:nvPr>
            <p:ph type="title"/>
          </p:nvPr>
        </p:nvSpPr>
        <p:spPr/>
        <p:txBody>
          <a:bodyPr/>
          <a:lstStyle/>
          <a:p>
            <a:r>
              <a:rPr lang="en-US" dirty="0"/>
              <a:t>Learning Commons-Workshops</a:t>
            </a:r>
          </a:p>
        </p:txBody>
      </p:sp>
      <p:sp>
        <p:nvSpPr>
          <p:cNvPr id="5" name="Content Placeholder 4">
            <a:extLst>
              <a:ext uri="{FF2B5EF4-FFF2-40B4-BE49-F238E27FC236}">
                <a16:creationId xmlns:a16="http://schemas.microsoft.com/office/drawing/2014/main" id="{251F50A4-E429-4665-B3C6-F91A5D600C3F}"/>
              </a:ext>
            </a:extLst>
          </p:cNvPr>
          <p:cNvSpPr>
            <a:spLocks noGrp="1"/>
          </p:cNvSpPr>
          <p:nvPr>
            <p:ph sz="half" idx="1"/>
          </p:nvPr>
        </p:nvSpPr>
        <p:spPr>
          <a:ln>
            <a:solidFill>
              <a:schemeClr val="tx1"/>
            </a:solidFill>
          </a:ln>
        </p:spPr>
        <p:txBody>
          <a:bodyPr>
            <a:normAutofit fontScale="92500" lnSpcReduction="10000"/>
          </a:bodyPr>
          <a:lstStyle/>
          <a:p>
            <a:pPr fontAlgn="base"/>
            <a:r>
              <a:rPr lang="en-US" dirty="0"/>
              <a:t>Start strong workshops will be offered the first two weeks of class</a:t>
            </a:r>
          </a:p>
          <a:p>
            <a:pPr lvl="1" fontAlgn="base"/>
            <a:r>
              <a:rPr lang="en-US" dirty="0"/>
              <a:t>Help with Blackboard and </a:t>
            </a:r>
            <a:r>
              <a:rPr lang="en-US" dirty="0" err="1"/>
              <a:t>MyCentral</a:t>
            </a:r>
            <a:endParaRPr lang="en-US" dirty="0"/>
          </a:p>
          <a:p>
            <a:pPr lvl="1" fontAlgn="base"/>
            <a:r>
              <a:rPr lang="en-US" dirty="0"/>
              <a:t>Help with all things Google</a:t>
            </a:r>
          </a:p>
          <a:p>
            <a:pPr marL="342900" lvl="1" indent="0" fontAlgn="base">
              <a:buNone/>
            </a:pPr>
            <a:endParaRPr lang="en-US" dirty="0"/>
          </a:p>
          <a:p>
            <a:pPr fontAlgn="base"/>
            <a:r>
              <a:rPr lang="en-US" dirty="0"/>
              <a:t>All workshops will have the option to reserve a seat.</a:t>
            </a:r>
          </a:p>
          <a:p>
            <a:pPr lvl="1" fontAlgn="base"/>
            <a:endParaRPr lang="en-US" dirty="0"/>
          </a:p>
          <a:p>
            <a:pPr marL="342900" lvl="1" indent="0" fontAlgn="base">
              <a:buNone/>
            </a:pPr>
            <a:endParaRPr lang="en-US" dirty="0"/>
          </a:p>
          <a:p>
            <a:pPr marL="342900" lvl="1" indent="0" fontAlgn="base">
              <a:buNone/>
            </a:pPr>
            <a:endParaRPr lang="en-US" dirty="0"/>
          </a:p>
        </p:txBody>
      </p:sp>
      <p:sp>
        <p:nvSpPr>
          <p:cNvPr id="2" name="Content Placeholder 1">
            <a:extLst>
              <a:ext uri="{FF2B5EF4-FFF2-40B4-BE49-F238E27FC236}">
                <a16:creationId xmlns:a16="http://schemas.microsoft.com/office/drawing/2014/main" id="{B22B8436-A365-40D3-A62F-F0826DE8075B}"/>
              </a:ext>
            </a:extLst>
          </p:cNvPr>
          <p:cNvSpPr>
            <a:spLocks noGrp="1"/>
          </p:cNvSpPr>
          <p:nvPr>
            <p:ph sz="half" idx="2"/>
          </p:nvPr>
        </p:nvSpPr>
        <p:spPr>
          <a:ln>
            <a:solidFill>
              <a:schemeClr val="tx1"/>
            </a:solidFill>
          </a:ln>
        </p:spPr>
        <p:txBody>
          <a:bodyPr>
            <a:normAutofit fontScale="92500" lnSpcReduction="10000"/>
          </a:bodyPr>
          <a:lstStyle/>
          <a:p>
            <a:pPr fontAlgn="base"/>
            <a:r>
              <a:rPr lang="en-US" dirty="0"/>
              <a:t>Weekly workshops will be available in person and online via Zoom starting 8/26.</a:t>
            </a:r>
          </a:p>
          <a:p>
            <a:pPr marL="0" indent="0" fontAlgn="base">
              <a:buNone/>
            </a:pPr>
            <a:endParaRPr lang="en-US" dirty="0"/>
          </a:p>
          <a:p>
            <a:pPr fontAlgn="base"/>
            <a:r>
              <a:rPr lang="en-US" dirty="0"/>
              <a:t>Weekly Workshops will focus on</a:t>
            </a:r>
          </a:p>
          <a:p>
            <a:pPr lvl="1" fontAlgn="base"/>
            <a:r>
              <a:rPr lang="en-US" dirty="0"/>
              <a:t>Writing</a:t>
            </a:r>
          </a:p>
          <a:p>
            <a:pPr lvl="1" fontAlgn="base"/>
            <a:r>
              <a:rPr lang="en-US" dirty="0"/>
              <a:t>Managing test anxiety</a:t>
            </a:r>
          </a:p>
          <a:p>
            <a:pPr lvl="1" fontAlgn="base"/>
            <a:r>
              <a:rPr lang="en-US" dirty="0"/>
              <a:t>Study skills</a:t>
            </a:r>
          </a:p>
          <a:p>
            <a:pPr lvl="1" fontAlgn="base"/>
            <a:r>
              <a:rPr lang="en-US" dirty="0"/>
              <a:t>GEA test preparation</a:t>
            </a:r>
          </a:p>
          <a:p>
            <a:endParaRPr lang="en-US" dirty="0"/>
          </a:p>
        </p:txBody>
      </p:sp>
      <p:cxnSp>
        <p:nvCxnSpPr>
          <p:cNvPr id="7" name="Straight Connector 6">
            <a:extLst>
              <a:ext uri="{FF2B5EF4-FFF2-40B4-BE49-F238E27FC236}">
                <a16:creationId xmlns:a16="http://schemas.microsoft.com/office/drawing/2014/main" id="{E977FCB3-A59D-496A-BB63-7FDBCA14CC76}"/>
              </a:ext>
            </a:extLst>
          </p:cNvPr>
          <p:cNvCxnSpPr>
            <a:cxnSpLocks/>
          </p:cNvCxnSpPr>
          <p:nvPr/>
        </p:nvCxnSpPr>
        <p:spPr>
          <a:xfrm flipV="1">
            <a:off x="151351" y="1129717"/>
            <a:ext cx="8687849"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45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D5471-625B-4B31-A8D9-0DCD8F5699FA}"/>
              </a:ext>
            </a:extLst>
          </p:cNvPr>
          <p:cNvSpPr>
            <a:spLocks noGrp="1"/>
          </p:cNvSpPr>
          <p:nvPr>
            <p:ph type="title"/>
          </p:nvPr>
        </p:nvSpPr>
        <p:spPr/>
        <p:txBody>
          <a:bodyPr/>
          <a:lstStyle/>
          <a:p>
            <a:r>
              <a:rPr lang="en-US" dirty="0"/>
              <a:t>Learning Commons-Writing Center</a:t>
            </a:r>
          </a:p>
        </p:txBody>
      </p:sp>
      <p:sp>
        <p:nvSpPr>
          <p:cNvPr id="5" name="Content Placeholder 4">
            <a:extLst>
              <a:ext uri="{FF2B5EF4-FFF2-40B4-BE49-F238E27FC236}">
                <a16:creationId xmlns:a16="http://schemas.microsoft.com/office/drawing/2014/main" id="{251F50A4-E429-4665-B3C6-F91A5D600C3F}"/>
              </a:ext>
            </a:extLst>
          </p:cNvPr>
          <p:cNvSpPr>
            <a:spLocks noGrp="1"/>
          </p:cNvSpPr>
          <p:nvPr>
            <p:ph idx="1"/>
          </p:nvPr>
        </p:nvSpPr>
        <p:spPr/>
        <p:txBody>
          <a:bodyPr>
            <a:normAutofit fontScale="92500" lnSpcReduction="10000"/>
          </a:bodyPr>
          <a:lstStyle/>
          <a:p>
            <a:pPr fontAlgn="base"/>
            <a:r>
              <a:rPr lang="en-US" dirty="0"/>
              <a:t>The Writing Center will continue to offer writing support to undergraduate and graduate students at all stages of the writing process. Students may either walk-in or make an appointment</a:t>
            </a:r>
          </a:p>
          <a:p>
            <a:br>
              <a:rPr lang="en-US" b="0" dirty="0">
                <a:effectLst/>
              </a:rPr>
            </a:br>
            <a:r>
              <a:rPr lang="en-US" dirty="0"/>
              <a:t>Students may also submit their papers to the Online Writing Lab 24/7 and receive feedback from a tutor within 48 business hours </a:t>
            </a:r>
            <a:r>
              <a:rPr lang="en-US" u="sng" dirty="0">
                <a:hlinkClick r:id="rId2"/>
              </a:rPr>
              <a:t>https://www.ucmo.edu/offices/learning-commons/writing-center/</a:t>
            </a:r>
            <a:endParaRPr lang="en-US" dirty="0"/>
          </a:p>
        </p:txBody>
      </p:sp>
      <p:cxnSp>
        <p:nvCxnSpPr>
          <p:cNvPr id="7" name="Straight Connector 6">
            <a:extLst>
              <a:ext uri="{FF2B5EF4-FFF2-40B4-BE49-F238E27FC236}">
                <a16:creationId xmlns:a16="http://schemas.microsoft.com/office/drawing/2014/main" id="{E977FCB3-A59D-496A-BB63-7FDBCA14CC76}"/>
              </a:ext>
            </a:extLst>
          </p:cNvPr>
          <p:cNvCxnSpPr>
            <a:cxnSpLocks/>
          </p:cNvCxnSpPr>
          <p:nvPr/>
        </p:nvCxnSpPr>
        <p:spPr>
          <a:xfrm>
            <a:off x="228600" y="1143000"/>
            <a:ext cx="8612697"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62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dirty="0"/>
              <a:t>Table of Contents</a:t>
            </a:r>
          </a:p>
        </p:txBody>
      </p:sp>
      <p:sp>
        <p:nvSpPr>
          <p:cNvPr id="4" name="Content Placeholder 3"/>
          <p:cNvSpPr>
            <a:spLocks noGrp="1"/>
          </p:cNvSpPr>
          <p:nvPr>
            <p:ph idx="1"/>
          </p:nvPr>
        </p:nvSpPr>
        <p:spPr>
          <a:xfrm>
            <a:off x="381000" y="990600"/>
            <a:ext cx="8229600" cy="5334000"/>
          </a:xfrm>
        </p:spPr>
        <p:txBody>
          <a:bodyPr>
            <a:normAutofit lnSpcReduction="10000"/>
          </a:bodyPr>
          <a:lstStyle/>
          <a:p>
            <a:pPr marL="0" lvl="0" indent="0">
              <a:buNone/>
            </a:pPr>
            <a:r>
              <a:rPr lang="en-US" sz="2400" dirty="0">
                <a:solidFill>
                  <a:srgbClr val="C00000"/>
                </a:solidFill>
              </a:rPr>
              <a:t>Academic Programs and Services </a:t>
            </a:r>
            <a:r>
              <a:rPr lang="en-US" sz="1800" dirty="0">
                <a:solidFill>
                  <a:prstClr val="black"/>
                </a:solidFill>
              </a:rPr>
              <a:t>(p. 48-60)</a:t>
            </a:r>
            <a:endParaRPr lang="en-US" sz="1800" dirty="0">
              <a:solidFill>
                <a:srgbClr val="C00000"/>
              </a:solidFill>
            </a:endParaRPr>
          </a:p>
          <a:p>
            <a:pPr marL="0" lvl="0" indent="0">
              <a:buNone/>
            </a:pPr>
            <a:r>
              <a:rPr lang="en-US" sz="1800" dirty="0">
                <a:solidFill>
                  <a:prstClr val="black"/>
                </a:solidFill>
              </a:rPr>
              <a:t>	- Graduate Education and Research (p. 52-57)</a:t>
            </a:r>
          </a:p>
          <a:p>
            <a:pPr marL="0" lvl="0" indent="0">
              <a:buNone/>
            </a:pPr>
            <a:r>
              <a:rPr lang="en-US" sz="1800" dirty="0">
                <a:solidFill>
                  <a:prstClr val="black"/>
                </a:solidFill>
              </a:rPr>
              <a:t>                  - Career Development Services (p. 58-60) </a:t>
            </a:r>
          </a:p>
          <a:p>
            <a:pPr marL="0" lvl="0" indent="0">
              <a:buNone/>
            </a:pPr>
            <a:endParaRPr lang="en-US" sz="1800" dirty="0">
              <a:solidFill>
                <a:prstClr val="black"/>
              </a:solidFill>
            </a:endParaRPr>
          </a:p>
          <a:p>
            <a:pPr marL="0" indent="0">
              <a:buNone/>
            </a:pPr>
            <a:r>
              <a:rPr lang="en-US" sz="2400" dirty="0">
                <a:solidFill>
                  <a:srgbClr val="C00000"/>
                </a:solidFill>
              </a:rPr>
              <a:t>Student Experience and Engagement </a:t>
            </a:r>
            <a:r>
              <a:rPr lang="en-US" sz="1800" dirty="0"/>
              <a:t>(p. 61-93)</a:t>
            </a:r>
          </a:p>
          <a:p>
            <a:pPr marL="0" indent="0">
              <a:buNone/>
            </a:pPr>
            <a:r>
              <a:rPr lang="en-US" sz="1800" dirty="0"/>
              <a:t>	- Campus Community Health (p. 63-68)</a:t>
            </a:r>
          </a:p>
          <a:p>
            <a:pPr marL="0" indent="0">
              <a:buNone/>
            </a:pPr>
            <a:r>
              <a:rPr lang="en-US" sz="1800" dirty="0"/>
              <a:t>	- Dining (p. 69-71) </a:t>
            </a:r>
          </a:p>
          <a:p>
            <a:pPr marL="0" indent="0">
              <a:buNone/>
            </a:pPr>
            <a:r>
              <a:rPr lang="en-US" sz="1800" dirty="0"/>
              <a:t>	- Elliott Student Union (p. 72-75)</a:t>
            </a:r>
          </a:p>
          <a:p>
            <a:pPr marL="0" indent="0">
              <a:buNone/>
            </a:pPr>
            <a:r>
              <a:rPr lang="en-US" sz="1800" dirty="0"/>
              <a:t>	- Public Safety (p. 76-79)</a:t>
            </a:r>
          </a:p>
          <a:p>
            <a:pPr marL="0" indent="0">
              <a:buNone/>
            </a:pPr>
            <a:r>
              <a:rPr lang="en-US" sz="1800" dirty="0"/>
              <a:t>	- Student Activities (p. 80-81)</a:t>
            </a:r>
          </a:p>
          <a:p>
            <a:pPr marL="0" indent="0">
              <a:buNone/>
            </a:pPr>
            <a:r>
              <a:rPr lang="en-US" sz="1800" dirty="0"/>
              <a:t>                 -  Student Behavior and Referrals (82-87)</a:t>
            </a:r>
          </a:p>
          <a:p>
            <a:pPr marL="0" indent="0">
              <a:buNone/>
            </a:pPr>
            <a:r>
              <a:rPr lang="en-US" sz="1800" dirty="0"/>
              <a:t>	- University Store (p. 88-94)</a:t>
            </a:r>
          </a:p>
          <a:p>
            <a:pPr marL="0" indent="0">
              <a:buNone/>
            </a:pPr>
            <a:r>
              <a:rPr lang="en-US" sz="2400" dirty="0">
                <a:solidFill>
                  <a:srgbClr val="C00000"/>
                </a:solidFill>
              </a:rPr>
              <a:t>Office of Accessibility Services </a:t>
            </a:r>
            <a:r>
              <a:rPr lang="en-US" sz="1800" dirty="0"/>
              <a:t>(p. 95-96)</a:t>
            </a:r>
            <a:endParaRPr lang="en-US" sz="1800" dirty="0">
              <a:hlinkClick r:id="rId2" action="ppaction://hlinksldjump"/>
            </a:endParaRPr>
          </a:p>
          <a:p>
            <a:pPr marL="0" indent="0" algn="just">
              <a:buNone/>
            </a:pPr>
            <a:r>
              <a:rPr lang="en-US" sz="2400" dirty="0">
                <a:solidFill>
                  <a:srgbClr val="C00000"/>
                </a:solidFill>
              </a:rPr>
              <a:t>JCKL Library </a:t>
            </a:r>
            <a:r>
              <a:rPr lang="en-US" sz="1800" dirty="0"/>
              <a:t>(p. 97-104)</a:t>
            </a:r>
            <a:endParaRPr lang="en-US" sz="1800" dirty="0">
              <a:solidFill>
                <a:srgbClr val="C00000"/>
              </a:solidFill>
            </a:endParaRPr>
          </a:p>
          <a:p>
            <a:pPr marL="0" indent="0">
              <a:buNone/>
            </a:pPr>
            <a:r>
              <a:rPr lang="en-US" sz="1800" dirty="0"/>
              <a:t>	- CTL – Center for Technology and Learning (p. 105-112)</a:t>
            </a:r>
          </a:p>
          <a:p>
            <a:pPr marL="0" indent="0">
              <a:buNone/>
            </a:pPr>
            <a:endParaRPr lang="en-US" sz="1800" dirty="0"/>
          </a:p>
        </p:txBody>
      </p:sp>
      <p:sp>
        <p:nvSpPr>
          <p:cNvPr id="3" name="Slide Number Placeholder 2"/>
          <p:cNvSpPr>
            <a:spLocks noGrp="1"/>
          </p:cNvSpPr>
          <p:nvPr>
            <p:ph type="sldNum" sz="quarter" idx="12"/>
          </p:nvPr>
        </p:nvSpPr>
        <p:spPr/>
        <p:txBody>
          <a:bodyPr/>
          <a:lstStyle/>
          <a:p>
            <a:fld id="{FA41DFCF-F5F7-4ECE-8FFC-05D6DAF9FDA9}" type="slidenum">
              <a:rPr lang="en-US" smtClean="0"/>
              <a:t>3</a:t>
            </a:fld>
            <a:endParaRPr lang="en-US" dirty="0"/>
          </a:p>
        </p:txBody>
      </p:sp>
    </p:spTree>
    <p:extLst>
      <p:ext uri="{BB962C8B-B14F-4D97-AF65-F5344CB8AC3E}">
        <p14:creationId xmlns:p14="http://schemas.microsoft.com/office/powerpoint/2010/main" val="1154111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D5471-625B-4B31-A8D9-0DCD8F5699FA}"/>
              </a:ext>
            </a:extLst>
          </p:cNvPr>
          <p:cNvSpPr>
            <a:spLocks noGrp="1"/>
          </p:cNvSpPr>
          <p:nvPr>
            <p:ph type="title"/>
          </p:nvPr>
        </p:nvSpPr>
        <p:spPr/>
        <p:txBody>
          <a:bodyPr>
            <a:normAutofit fontScale="90000"/>
          </a:bodyPr>
          <a:lstStyle/>
          <a:p>
            <a:r>
              <a:rPr lang="en-US" dirty="0"/>
              <a:t>Learning Commons-Supplemental Instruction</a:t>
            </a:r>
          </a:p>
        </p:txBody>
      </p:sp>
      <p:sp>
        <p:nvSpPr>
          <p:cNvPr id="5" name="Content Placeholder 4">
            <a:extLst>
              <a:ext uri="{FF2B5EF4-FFF2-40B4-BE49-F238E27FC236}">
                <a16:creationId xmlns:a16="http://schemas.microsoft.com/office/drawing/2014/main" id="{251F50A4-E429-4665-B3C6-F91A5D600C3F}"/>
              </a:ext>
            </a:extLst>
          </p:cNvPr>
          <p:cNvSpPr>
            <a:spLocks noGrp="1"/>
          </p:cNvSpPr>
          <p:nvPr>
            <p:ph sz="half" idx="2"/>
          </p:nvPr>
        </p:nvSpPr>
        <p:spPr>
          <a:xfrm>
            <a:off x="627460" y="2910398"/>
            <a:ext cx="4180139" cy="2763441"/>
          </a:xfrm>
        </p:spPr>
        <p:txBody>
          <a:bodyPr>
            <a:normAutofit fontScale="92500" lnSpcReduction="10000"/>
          </a:bodyPr>
          <a:lstStyle/>
          <a:p>
            <a:pPr lvl="1" fontAlgn="base"/>
            <a:r>
              <a:rPr lang="en-US" dirty="0"/>
              <a:t>ENG 1000 Intro to College Writing</a:t>
            </a:r>
          </a:p>
          <a:p>
            <a:pPr lvl="1" fontAlgn="base"/>
            <a:r>
              <a:rPr lang="en-US" dirty="0"/>
              <a:t>MATH 1010 Fundamentals of Algebra</a:t>
            </a:r>
          </a:p>
          <a:p>
            <a:pPr lvl="1" fontAlgn="base"/>
            <a:r>
              <a:rPr lang="en-US" dirty="0"/>
              <a:t>MATH 1020 Fund. of Mathematics</a:t>
            </a:r>
          </a:p>
          <a:p>
            <a:pPr lvl="1" fontAlgn="base"/>
            <a:r>
              <a:rPr lang="en-US" dirty="0"/>
              <a:t>MATH 2410 Discrete Mathematics</a:t>
            </a:r>
          </a:p>
          <a:p>
            <a:pPr lvl="1" fontAlgn="base"/>
            <a:r>
              <a:rPr lang="en-US" dirty="0"/>
              <a:t>MATH 1152 Calculus 2</a:t>
            </a:r>
          </a:p>
        </p:txBody>
      </p:sp>
      <p:sp>
        <p:nvSpPr>
          <p:cNvPr id="3" name="Text Placeholder 2">
            <a:extLst>
              <a:ext uri="{FF2B5EF4-FFF2-40B4-BE49-F238E27FC236}">
                <a16:creationId xmlns:a16="http://schemas.microsoft.com/office/drawing/2014/main" id="{F6018196-B01D-451E-9B78-F40AC88CDD9A}"/>
              </a:ext>
            </a:extLst>
          </p:cNvPr>
          <p:cNvSpPr>
            <a:spLocks noGrp="1"/>
          </p:cNvSpPr>
          <p:nvPr>
            <p:ph type="body" sz="quarter" idx="3"/>
          </p:nvPr>
        </p:nvSpPr>
        <p:spPr>
          <a:xfrm>
            <a:off x="627460" y="2118122"/>
            <a:ext cx="7889082" cy="617934"/>
          </a:xfrm>
        </p:spPr>
        <p:txBody>
          <a:bodyPr>
            <a:normAutofit fontScale="85000" lnSpcReduction="20000"/>
          </a:bodyPr>
          <a:lstStyle/>
          <a:p>
            <a:r>
              <a:rPr lang="en-US" dirty="0"/>
              <a:t>Supplemental instruction offers peer-facilitated study groups for students in the following courses:</a:t>
            </a:r>
          </a:p>
        </p:txBody>
      </p:sp>
      <p:sp>
        <p:nvSpPr>
          <p:cNvPr id="6" name="Content Placeholder 5">
            <a:extLst>
              <a:ext uri="{FF2B5EF4-FFF2-40B4-BE49-F238E27FC236}">
                <a16:creationId xmlns:a16="http://schemas.microsoft.com/office/drawing/2014/main" id="{BC6C5D80-F85F-4081-828B-6B06BE2C01C9}"/>
              </a:ext>
            </a:extLst>
          </p:cNvPr>
          <p:cNvSpPr>
            <a:spLocks noGrp="1"/>
          </p:cNvSpPr>
          <p:nvPr>
            <p:ph sz="quarter" idx="4"/>
          </p:nvPr>
        </p:nvSpPr>
        <p:spPr>
          <a:xfrm>
            <a:off x="4572000" y="2921041"/>
            <a:ext cx="3887391" cy="2763441"/>
          </a:xfrm>
        </p:spPr>
        <p:txBody>
          <a:bodyPr>
            <a:normAutofit fontScale="92500" lnSpcReduction="10000"/>
          </a:bodyPr>
          <a:lstStyle/>
          <a:p>
            <a:pPr lvl="1" fontAlgn="base"/>
            <a:r>
              <a:rPr lang="en-US" dirty="0"/>
              <a:t>MATH 1131 Applied Calculus</a:t>
            </a:r>
          </a:p>
          <a:p>
            <a:pPr lvl="1" fontAlgn="base"/>
            <a:r>
              <a:rPr lang="en-US" dirty="0"/>
              <a:t>BIOL 3401 Human Anatomy</a:t>
            </a:r>
          </a:p>
          <a:p>
            <a:pPr lvl="1" fontAlgn="base"/>
            <a:r>
              <a:rPr lang="en-US" dirty="0"/>
              <a:t>BIOL 3402 Human Physiology</a:t>
            </a:r>
          </a:p>
          <a:p>
            <a:pPr lvl="1" fontAlgn="base"/>
            <a:r>
              <a:rPr lang="en-US" dirty="0"/>
              <a:t>BIOL 3611 Microbiology</a:t>
            </a:r>
          </a:p>
          <a:p>
            <a:pPr lvl="1" fontAlgn="base"/>
            <a:r>
              <a:rPr lang="en-US" dirty="0"/>
              <a:t>ANTH 1820 Cultural Anthropology</a:t>
            </a:r>
          </a:p>
          <a:p>
            <a:pPr marL="0" indent="0">
              <a:buNone/>
            </a:pPr>
            <a:endParaRPr lang="en-US" dirty="0"/>
          </a:p>
        </p:txBody>
      </p:sp>
      <p:cxnSp>
        <p:nvCxnSpPr>
          <p:cNvPr id="7" name="Straight Connector 6">
            <a:extLst>
              <a:ext uri="{FF2B5EF4-FFF2-40B4-BE49-F238E27FC236}">
                <a16:creationId xmlns:a16="http://schemas.microsoft.com/office/drawing/2014/main" id="{E977FCB3-A59D-496A-BB63-7FDBCA14CC76}"/>
              </a:ext>
            </a:extLst>
          </p:cNvPr>
          <p:cNvCxnSpPr>
            <a:cxnSpLocks/>
          </p:cNvCxnSpPr>
          <p:nvPr/>
        </p:nvCxnSpPr>
        <p:spPr>
          <a:xfrm>
            <a:off x="228600" y="1473350"/>
            <a:ext cx="8687848"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747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D5471-625B-4B31-A8D9-0DCD8F5699FA}"/>
              </a:ext>
            </a:extLst>
          </p:cNvPr>
          <p:cNvSpPr>
            <a:spLocks noGrp="1"/>
          </p:cNvSpPr>
          <p:nvPr>
            <p:ph type="title"/>
          </p:nvPr>
        </p:nvSpPr>
        <p:spPr/>
        <p:txBody>
          <a:bodyPr>
            <a:normAutofit fontScale="90000"/>
          </a:bodyPr>
          <a:lstStyle/>
          <a:p>
            <a:r>
              <a:rPr lang="en-US" dirty="0"/>
              <a:t>Learning Commons-Tutoring Center</a:t>
            </a:r>
          </a:p>
        </p:txBody>
      </p:sp>
      <p:sp>
        <p:nvSpPr>
          <p:cNvPr id="5" name="Content Placeholder 4">
            <a:extLst>
              <a:ext uri="{FF2B5EF4-FFF2-40B4-BE49-F238E27FC236}">
                <a16:creationId xmlns:a16="http://schemas.microsoft.com/office/drawing/2014/main" id="{251F50A4-E429-4665-B3C6-F91A5D600C3F}"/>
              </a:ext>
            </a:extLst>
          </p:cNvPr>
          <p:cNvSpPr>
            <a:spLocks noGrp="1"/>
          </p:cNvSpPr>
          <p:nvPr>
            <p:ph idx="1"/>
          </p:nvPr>
        </p:nvSpPr>
        <p:spPr/>
        <p:txBody>
          <a:bodyPr>
            <a:normAutofit fontScale="77500" lnSpcReduction="20000"/>
          </a:bodyPr>
          <a:lstStyle/>
          <a:p>
            <a:pPr fontAlgn="base"/>
            <a:r>
              <a:rPr lang="en-US" dirty="0"/>
              <a:t>Provides drop-in tutoring in 100+ UCM courses. A live schedule can be found on the Learning Commons website. Cancellations and changes will be updated to this schedule daily.</a:t>
            </a:r>
          </a:p>
          <a:p>
            <a:pPr fontAlgn="base"/>
            <a:r>
              <a:rPr lang="en-US" dirty="0"/>
              <a:t>One-on-one appointments for Math up to Calculus 1 will be available in-person and online via Zoom. </a:t>
            </a:r>
          </a:p>
          <a:p>
            <a:pPr fontAlgn="base"/>
            <a:r>
              <a:rPr lang="en-US" dirty="0"/>
              <a:t>Students will now be able to meet one-on-one by appointment with a Study Plan tutor to develop an individualized study plan. These sessions can be in-person or online via Zoom. </a:t>
            </a:r>
          </a:p>
          <a:p>
            <a:pPr fontAlgn="base"/>
            <a:r>
              <a:rPr lang="en-US" dirty="0"/>
              <a:t>STEM tutoring in limited classes will be offered in </a:t>
            </a:r>
            <a:r>
              <a:rPr lang="en-US" dirty="0" err="1"/>
              <a:t>Yeater</a:t>
            </a:r>
            <a:r>
              <a:rPr lang="en-US" dirty="0"/>
              <a:t> Hall on Tuesday, Wednesday, and Thursday evenings from 7-9pm.</a:t>
            </a:r>
          </a:p>
        </p:txBody>
      </p:sp>
      <p:cxnSp>
        <p:nvCxnSpPr>
          <p:cNvPr id="7" name="Straight Connector 6">
            <a:extLst>
              <a:ext uri="{FF2B5EF4-FFF2-40B4-BE49-F238E27FC236}">
                <a16:creationId xmlns:a16="http://schemas.microsoft.com/office/drawing/2014/main" id="{E977FCB3-A59D-496A-BB63-7FDBCA14CC76}"/>
              </a:ext>
            </a:extLst>
          </p:cNvPr>
          <p:cNvCxnSpPr>
            <a:cxnSpLocks/>
          </p:cNvCxnSpPr>
          <p:nvPr/>
        </p:nvCxnSpPr>
        <p:spPr>
          <a:xfrm>
            <a:off x="304800" y="1143000"/>
            <a:ext cx="8688897" cy="1"/>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0332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lang="en-US" dirty="0"/>
              <a:t>Extended Studies</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32</a:t>
            </a:fld>
            <a:endParaRPr lang="en-US" dirty="0"/>
          </a:p>
        </p:txBody>
      </p:sp>
    </p:spTree>
    <p:extLst>
      <p:ext uri="{BB962C8B-B14F-4D97-AF65-F5344CB8AC3E}">
        <p14:creationId xmlns:p14="http://schemas.microsoft.com/office/powerpoint/2010/main" val="3387576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1614488" y="1232298"/>
            <a:ext cx="5915025" cy="994172"/>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3959"/>
            </a:pPr>
            <a:r>
              <a:rPr lang="en-US" sz="2969" b="1" dirty="0"/>
              <a:t>CampusCE</a:t>
            </a:r>
            <a:endParaRPr sz="2969" b="1" dirty="0"/>
          </a:p>
          <a:p>
            <a:pPr>
              <a:lnSpc>
                <a:spcPct val="90000"/>
              </a:lnSpc>
              <a:spcBef>
                <a:spcPts val="0"/>
              </a:spcBef>
              <a:buClr>
                <a:schemeClr val="dk1"/>
              </a:buClr>
              <a:buSzPts val="3959"/>
            </a:pPr>
            <a:r>
              <a:rPr lang="en-US" sz="2969" b="1" dirty="0">
                <a:solidFill>
                  <a:schemeClr val="dk1"/>
                </a:solidFill>
                <a:latin typeface="Calibri"/>
                <a:ea typeface="Calibri"/>
                <a:cs typeface="Calibri"/>
                <a:sym typeface="Calibri"/>
              </a:rPr>
              <a:t> Noncredit Registration System</a:t>
            </a:r>
            <a:br>
              <a:rPr lang="en-US" sz="2969" dirty="0">
                <a:solidFill>
                  <a:schemeClr val="dk1"/>
                </a:solidFill>
                <a:latin typeface="Calibri"/>
                <a:ea typeface="Calibri"/>
                <a:cs typeface="Calibri"/>
                <a:sym typeface="Calibri"/>
              </a:rPr>
            </a:br>
            <a:endParaRPr sz="2969" dirty="0">
              <a:solidFill>
                <a:schemeClr val="dk1"/>
              </a:solidFill>
              <a:latin typeface="Calibri"/>
              <a:ea typeface="Calibri"/>
              <a:cs typeface="Calibri"/>
              <a:sym typeface="Calibri"/>
            </a:endParaRPr>
          </a:p>
        </p:txBody>
      </p:sp>
      <p:sp>
        <p:nvSpPr>
          <p:cNvPr id="89" name="Google Shape;89;p13"/>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rtlCol="0" anchor="t" anchorCtr="0">
            <a:noAutofit/>
          </a:bodyPr>
          <a:lstStyle/>
          <a:p>
            <a:pPr marL="171450" indent="-171450">
              <a:lnSpc>
                <a:spcPct val="90000"/>
              </a:lnSpc>
              <a:spcBef>
                <a:spcPts val="750"/>
              </a:spcBef>
              <a:buClr>
                <a:schemeClr val="dk1"/>
              </a:buClr>
              <a:buSzPts val="2800"/>
              <a:buFont typeface="Arial"/>
              <a:buChar char="•"/>
            </a:pPr>
            <a:r>
              <a:rPr lang="en-US" sz="2100" dirty="0">
                <a:solidFill>
                  <a:schemeClr val="dk1"/>
                </a:solidFill>
                <a:latin typeface="Calibri"/>
                <a:ea typeface="Calibri"/>
                <a:cs typeface="Calibri"/>
                <a:sym typeface="Calibri"/>
              </a:rPr>
              <a:t>Registration system provides registration payment opt</a:t>
            </a:r>
            <a:r>
              <a:rPr lang="en-US" sz="2100" dirty="0"/>
              <a:t>ions for non credit courses. </a:t>
            </a:r>
            <a:endParaRPr sz="2100" dirty="0"/>
          </a:p>
          <a:p>
            <a:pPr marL="171450" indent="-171450">
              <a:lnSpc>
                <a:spcPct val="90000"/>
              </a:lnSpc>
              <a:spcBef>
                <a:spcPts val="750"/>
              </a:spcBef>
              <a:buClr>
                <a:schemeClr val="dk1"/>
              </a:buClr>
              <a:buSzPts val="2800"/>
              <a:buFont typeface="Arial"/>
              <a:buChar char="•"/>
            </a:pPr>
            <a:r>
              <a:rPr lang="en-US" sz="2100" dirty="0">
                <a:solidFill>
                  <a:schemeClr val="dk1"/>
                </a:solidFill>
                <a:latin typeface="Calibri"/>
                <a:ea typeface="Calibri"/>
                <a:cs typeface="Calibri"/>
                <a:sym typeface="Calibri"/>
              </a:rPr>
              <a:t>This registration system is </a:t>
            </a:r>
            <a:r>
              <a:rPr lang="en-US" sz="2100" dirty="0"/>
              <a:t>open for all departments.</a:t>
            </a:r>
            <a:r>
              <a:rPr lang="en-US" sz="2100" dirty="0">
                <a:solidFill>
                  <a:schemeClr val="dk1"/>
                </a:solidFill>
                <a:latin typeface="Calibri"/>
                <a:ea typeface="Calibri"/>
                <a:cs typeface="Calibri"/>
                <a:sym typeface="Calibri"/>
              </a:rPr>
              <a:t> If you would like to offer a workshop, seminar or noncredit certificate program that requires registration and payment options, please contact Extended Studies.</a:t>
            </a:r>
          </a:p>
          <a:p>
            <a:pPr marL="171450" indent="-171450">
              <a:lnSpc>
                <a:spcPct val="90000"/>
              </a:lnSpc>
              <a:spcBef>
                <a:spcPts val="750"/>
              </a:spcBef>
              <a:buClr>
                <a:schemeClr val="dk1"/>
              </a:buClr>
              <a:buSzPts val="2800"/>
              <a:buFont typeface="Arial"/>
              <a:buChar char="•"/>
            </a:pPr>
            <a:r>
              <a:rPr lang="en-US" sz="2100" dirty="0">
                <a:solidFill>
                  <a:schemeClr val="dk1"/>
                </a:solidFill>
                <a:latin typeface="Calibri"/>
                <a:cs typeface="Calibri"/>
                <a:sym typeface="Calibri"/>
                <a:hlinkClick r:id="rId3" action="ppaction://hlinkfile"/>
              </a:rPr>
              <a:t>Ucmo.edu/workforce</a:t>
            </a:r>
            <a:endParaRPr sz="2100" dirty="0"/>
          </a:p>
          <a:p>
            <a:pPr marL="171450" indent="-38100">
              <a:lnSpc>
                <a:spcPct val="90000"/>
              </a:lnSpc>
              <a:spcBef>
                <a:spcPts val="750"/>
              </a:spcBef>
              <a:buClr>
                <a:schemeClr val="dk1"/>
              </a:buClr>
              <a:buSzPts val="2800"/>
              <a:buNone/>
            </a:pPr>
            <a:endParaRPr sz="2100" dirty="0">
              <a:solidFill>
                <a:schemeClr val="dk1"/>
              </a:solidFill>
              <a:latin typeface="Calibri"/>
              <a:ea typeface="Calibri"/>
              <a:cs typeface="Calibri"/>
              <a:sym typeface="Calibri"/>
            </a:endParaRPr>
          </a:p>
          <a:p>
            <a:pPr marL="171450" indent="-38100">
              <a:lnSpc>
                <a:spcPct val="90000"/>
              </a:lnSpc>
              <a:spcBef>
                <a:spcPts val="750"/>
              </a:spcBef>
              <a:buClr>
                <a:schemeClr val="dk1"/>
              </a:buClr>
              <a:buSzPts val="2800"/>
              <a:buNone/>
            </a:pPr>
            <a:endParaRPr sz="210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FA41DFCF-F5F7-4ECE-8FFC-05D6DAF9FDA9}" type="slidenum">
              <a:rPr lang="en-US" smtClean="0"/>
              <a:t>33</a:t>
            </a:fld>
            <a:endParaRPr lang="en-US" dirty="0"/>
          </a:p>
        </p:txBody>
      </p:sp>
    </p:spTree>
    <p:extLst>
      <p:ext uri="{BB962C8B-B14F-4D97-AF65-F5344CB8AC3E}">
        <p14:creationId xmlns:p14="http://schemas.microsoft.com/office/powerpoint/2010/main" val="3297572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609600" y="457200"/>
            <a:ext cx="7886700" cy="994275"/>
          </a:xfrm>
          <a:prstGeom prst="rect">
            <a:avLst/>
          </a:prstGeom>
        </p:spPr>
        <p:txBody>
          <a:bodyPr spcFirstLastPara="1" vert="horz" wrap="square" lIns="68569" tIns="34275" rIns="68569" bIns="34275" rtlCol="0" anchor="ctr" anchorCtr="0">
            <a:noAutofit/>
          </a:bodyPr>
          <a:lstStyle/>
          <a:p>
            <a:pPr>
              <a:spcBef>
                <a:spcPts val="0"/>
              </a:spcBef>
            </a:pPr>
            <a:r>
              <a:rPr lang="en-US" b="1" dirty="0"/>
              <a:t>Extended Studies Contact List</a:t>
            </a:r>
            <a:endParaRPr b="1" dirty="0"/>
          </a:p>
        </p:txBody>
      </p:sp>
      <p:sp>
        <p:nvSpPr>
          <p:cNvPr id="97" name="Google Shape;97;p14"/>
          <p:cNvSpPr txBox="1">
            <a:spLocks noGrp="1"/>
          </p:cNvSpPr>
          <p:nvPr>
            <p:ph type="body" idx="1"/>
          </p:nvPr>
        </p:nvSpPr>
        <p:spPr>
          <a:xfrm>
            <a:off x="519469" y="1669538"/>
            <a:ext cx="7886700" cy="4731262"/>
          </a:xfrm>
          <a:prstGeom prst="rect">
            <a:avLst/>
          </a:prstGeom>
        </p:spPr>
        <p:txBody>
          <a:bodyPr spcFirstLastPara="1" vert="horz" wrap="square" lIns="68569" tIns="34275" rIns="68569" bIns="34275" rtlCol="0" anchor="t" anchorCtr="0">
            <a:noAutofit/>
          </a:bodyPr>
          <a:lstStyle/>
          <a:p>
            <a:pPr marL="0" indent="0">
              <a:lnSpc>
                <a:spcPct val="115000"/>
              </a:lnSpc>
              <a:spcBef>
                <a:spcPts val="0"/>
              </a:spcBef>
              <a:buClr>
                <a:schemeClr val="dk1"/>
              </a:buClr>
              <a:buSzPts val="1100"/>
              <a:buNone/>
            </a:pPr>
            <a:r>
              <a:rPr lang="en-US" sz="1050" b="1" dirty="0">
                <a:latin typeface="Arial"/>
                <a:ea typeface="Arial"/>
                <a:cs typeface="Arial"/>
                <a:sym typeface="Arial"/>
              </a:rPr>
              <a:t>ADMINISTRATIVE AND FISCAL, Humphreys Bldg., Room 410    	                           	x4984</a:t>
            </a:r>
            <a:endParaRPr sz="1050" b="1" dirty="0">
              <a:latin typeface="Arial"/>
              <a:ea typeface="Arial"/>
              <a:cs typeface="Arial"/>
              <a:sym typeface="Arial"/>
            </a:endParaRPr>
          </a:p>
          <a:p>
            <a:pPr marL="0" indent="0">
              <a:spcBef>
                <a:spcPts val="750"/>
              </a:spcBef>
              <a:buClr>
                <a:schemeClr val="dk1"/>
              </a:buClr>
              <a:buSzPts val="1100"/>
              <a:buNone/>
            </a:pPr>
            <a:r>
              <a:rPr lang="en-US" sz="1050" dirty="0">
                <a:latin typeface="Arial"/>
                <a:ea typeface="Arial"/>
                <a:cs typeface="Arial"/>
                <a:sym typeface="Arial"/>
              </a:rPr>
              <a:t>Laurel Hogue, Vice Provost for Extended Studies</a:t>
            </a:r>
            <a:endParaRPr sz="1050" dirty="0">
              <a:latin typeface="Arial"/>
              <a:ea typeface="Arial"/>
              <a:cs typeface="Arial"/>
              <a:sym typeface="Arial"/>
            </a:endParaRPr>
          </a:p>
          <a:p>
            <a:pPr marL="0" indent="0">
              <a:spcBef>
                <a:spcPts val="750"/>
              </a:spcBef>
              <a:buClr>
                <a:schemeClr val="dk1"/>
              </a:buClr>
              <a:buSzPts val="1100"/>
              <a:buNone/>
            </a:pPr>
            <a:r>
              <a:rPr lang="en-US" sz="1050" dirty="0">
                <a:latin typeface="Arial"/>
                <a:ea typeface="Arial"/>
                <a:cs typeface="Arial"/>
                <a:sym typeface="Arial"/>
              </a:rPr>
              <a:t>Susan Delap, Coordinator, Fiscal &amp; Business Operations</a:t>
            </a:r>
            <a:endParaRPr sz="1050" dirty="0">
              <a:latin typeface="Arial"/>
              <a:ea typeface="Arial"/>
              <a:cs typeface="Arial"/>
              <a:sym typeface="Arial"/>
            </a:endParaRPr>
          </a:p>
          <a:p>
            <a:pPr marL="0" indent="0">
              <a:spcBef>
                <a:spcPts val="750"/>
              </a:spcBef>
              <a:buClr>
                <a:schemeClr val="dk1"/>
              </a:buClr>
              <a:buSzPts val="1100"/>
              <a:buNone/>
            </a:pPr>
            <a:r>
              <a:rPr lang="en-US" sz="1050" dirty="0">
                <a:latin typeface="Arial"/>
                <a:ea typeface="Arial"/>
                <a:cs typeface="Arial"/>
                <a:sym typeface="Arial"/>
              </a:rPr>
              <a:t>Marcia Clemens, Administrative Assistant</a:t>
            </a:r>
            <a:endParaRPr sz="1050" dirty="0">
              <a:latin typeface="Arial"/>
              <a:ea typeface="Arial"/>
              <a:cs typeface="Arial"/>
              <a:sym typeface="Arial"/>
            </a:endParaRPr>
          </a:p>
          <a:p>
            <a:pPr marL="0" indent="0">
              <a:spcBef>
                <a:spcPts val="750"/>
              </a:spcBef>
              <a:buClr>
                <a:schemeClr val="dk1"/>
              </a:buClr>
              <a:buSzPts val="1100"/>
              <a:buNone/>
            </a:pPr>
            <a:r>
              <a:rPr lang="en-US" sz="1050" b="1" dirty="0">
                <a:latin typeface="Arial"/>
                <a:ea typeface="Arial"/>
                <a:cs typeface="Arial"/>
                <a:sym typeface="Arial"/>
              </a:rPr>
              <a:t>ACADEMIC OUTREACH, Humphreys Bldg., Room 410               	                           	x4984</a:t>
            </a:r>
            <a:endParaRPr sz="1050" b="1" dirty="0">
              <a:latin typeface="Arial"/>
              <a:ea typeface="Arial"/>
              <a:cs typeface="Arial"/>
              <a:sym typeface="Arial"/>
            </a:endParaRPr>
          </a:p>
          <a:p>
            <a:pPr marL="0" indent="0">
              <a:spcBef>
                <a:spcPts val="750"/>
              </a:spcBef>
              <a:buClr>
                <a:schemeClr val="dk1"/>
              </a:buClr>
              <a:buSzPts val="1100"/>
              <a:buNone/>
            </a:pPr>
            <a:r>
              <a:rPr lang="en-US" sz="1050" dirty="0">
                <a:latin typeface="Arial"/>
                <a:ea typeface="Arial"/>
                <a:cs typeface="Arial"/>
                <a:sym typeface="Arial"/>
              </a:rPr>
              <a:t>Vicki Orcutt, Director, Academic Outreach</a:t>
            </a:r>
            <a:endParaRPr sz="1050" dirty="0">
              <a:latin typeface="Arial"/>
              <a:ea typeface="Arial"/>
              <a:cs typeface="Arial"/>
              <a:sym typeface="Arial"/>
            </a:endParaRPr>
          </a:p>
          <a:p>
            <a:pPr marL="0" indent="0">
              <a:spcBef>
                <a:spcPts val="750"/>
              </a:spcBef>
              <a:buClr>
                <a:schemeClr val="dk1"/>
              </a:buClr>
              <a:buSzPts val="1100"/>
              <a:buNone/>
            </a:pPr>
            <a:r>
              <a:rPr lang="en-US" sz="1050" dirty="0">
                <a:latin typeface="Arial"/>
                <a:ea typeface="Arial"/>
                <a:cs typeface="Arial"/>
                <a:sym typeface="Arial"/>
              </a:rPr>
              <a:t>Joyce Huffman, Outreach Coordinator</a:t>
            </a:r>
            <a:endParaRPr sz="1050" dirty="0">
              <a:latin typeface="Arial"/>
              <a:ea typeface="Arial"/>
              <a:cs typeface="Arial"/>
              <a:sym typeface="Arial"/>
            </a:endParaRPr>
          </a:p>
          <a:p>
            <a:pPr marL="0" indent="0">
              <a:spcBef>
                <a:spcPts val="750"/>
              </a:spcBef>
              <a:buNone/>
            </a:pPr>
            <a:r>
              <a:rPr lang="en-US" sz="1050" dirty="0">
                <a:latin typeface="Arial"/>
                <a:ea typeface="Arial"/>
                <a:cs typeface="Arial"/>
                <a:sym typeface="Arial"/>
              </a:rPr>
              <a:t>Courtney Irvine, Whiteman AFB Site Coordinator</a:t>
            </a:r>
            <a:endParaRPr sz="1050" dirty="0">
              <a:latin typeface="Arial"/>
              <a:ea typeface="Arial"/>
              <a:cs typeface="Arial"/>
              <a:sym typeface="Arial"/>
            </a:endParaRPr>
          </a:p>
          <a:p>
            <a:pPr marL="0" indent="0">
              <a:spcBef>
                <a:spcPts val="750"/>
              </a:spcBef>
              <a:buNone/>
            </a:pPr>
            <a:r>
              <a:rPr lang="en-US" sz="1050" b="1" dirty="0">
                <a:latin typeface="Arial"/>
                <a:ea typeface="Arial"/>
                <a:cs typeface="Arial"/>
                <a:sym typeface="Arial"/>
              </a:rPr>
              <a:t>STUDY ABROAD, Center for Global Education, Union 302          	                           	x4195</a:t>
            </a:r>
            <a:endParaRPr sz="1050" b="1" dirty="0">
              <a:latin typeface="Arial"/>
              <a:ea typeface="Arial"/>
              <a:cs typeface="Arial"/>
              <a:sym typeface="Arial"/>
            </a:endParaRPr>
          </a:p>
          <a:p>
            <a:pPr marL="0" indent="0">
              <a:spcBef>
                <a:spcPts val="750"/>
              </a:spcBef>
              <a:buClr>
                <a:schemeClr val="dk1"/>
              </a:buClr>
              <a:buSzPts val="1100"/>
              <a:buNone/>
            </a:pPr>
            <a:r>
              <a:rPr lang="en-US" sz="1050" dirty="0">
                <a:latin typeface="Arial"/>
                <a:ea typeface="Arial"/>
                <a:cs typeface="Arial"/>
                <a:sym typeface="Arial"/>
              </a:rPr>
              <a:t>Matt Chiesi, Study Abroad Coordinator</a:t>
            </a:r>
            <a:endParaRPr sz="1050" dirty="0">
              <a:latin typeface="Arial"/>
              <a:ea typeface="Arial"/>
              <a:cs typeface="Arial"/>
              <a:sym typeface="Arial"/>
            </a:endParaRPr>
          </a:p>
          <a:p>
            <a:pPr marL="0" indent="0">
              <a:spcBef>
                <a:spcPts val="750"/>
              </a:spcBef>
              <a:buClr>
                <a:schemeClr val="dk1"/>
              </a:buClr>
              <a:buSzPts val="1100"/>
              <a:buNone/>
            </a:pPr>
            <a:r>
              <a:rPr lang="en-US" sz="1050" b="1" dirty="0">
                <a:latin typeface="Arial"/>
                <a:ea typeface="Arial"/>
                <a:cs typeface="Arial"/>
                <a:sym typeface="Arial"/>
              </a:rPr>
              <a:t>DUAL CREDIT, Humphreys Bldg., Room 401                           	                           	x4876</a:t>
            </a:r>
            <a:endParaRPr sz="1050" b="1" dirty="0">
              <a:latin typeface="Arial"/>
              <a:ea typeface="Arial"/>
              <a:cs typeface="Arial"/>
              <a:sym typeface="Arial"/>
            </a:endParaRPr>
          </a:p>
          <a:p>
            <a:pPr marL="0" indent="0">
              <a:spcBef>
                <a:spcPts val="750"/>
              </a:spcBef>
              <a:buClr>
                <a:schemeClr val="dk1"/>
              </a:buClr>
              <a:buSzPts val="1100"/>
              <a:buNone/>
            </a:pPr>
            <a:r>
              <a:rPr lang="en-US" sz="1050" dirty="0">
                <a:latin typeface="Arial"/>
                <a:ea typeface="Arial"/>
                <a:cs typeface="Arial"/>
                <a:sym typeface="Arial"/>
              </a:rPr>
              <a:t>Sandy Cruz, Director, Dual Credit</a:t>
            </a:r>
            <a:endParaRPr sz="1050" dirty="0">
              <a:latin typeface="Arial"/>
              <a:ea typeface="Arial"/>
              <a:cs typeface="Arial"/>
              <a:sym typeface="Arial"/>
            </a:endParaRPr>
          </a:p>
          <a:p>
            <a:pPr marL="0" indent="0">
              <a:spcBef>
                <a:spcPts val="750"/>
              </a:spcBef>
              <a:buClr>
                <a:schemeClr val="dk1"/>
              </a:buClr>
              <a:buSzPts val="1100"/>
              <a:buNone/>
            </a:pPr>
            <a:r>
              <a:rPr lang="en-US" sz="1050" dirty="0">
                <a:latin typeface="Arial"/>
                <a:ea typeface="Arial"/>
                <a:cs typeface="Arial"/>
                <a:sym typeface="Arial"/>
              </a:rPr>
              <a:t>Paige Walters-Young, Program Assistant</a:t>
            </a:r>
            <a:endParaRPr sz="1050" dirty="0">
              <a:latin typeface="Arial"/>
              <a:ea typeface="Arial"/>
              <a:cs typeface="Arial"/>
              <a:sym typeface="Arial"/>
            </a:endParaRPr>
          </a:p>
          <a:p>
            <a:pPr marL="0" indent="0">
              <a:spcBef>
                <a:spcPts val="750"/>
              </a:spcBef>
              <a:buNone/>
            </a:pPr>
            <a:r>
              <a:rPr lang="en-US" sz="1050" dirty="0">
                <a:latin typeface="Arial"/>
                <a:ea typeface="Arial"/>
                <a:cs typeface="Arial"/>
                <a:sym typeface="Arial"/>
              </a:rPr>
              <a:t>Rick Schmidli, </a:t>
            </a:r>
            <a:r>
              <a:rPr lang="en-US" sz="1050" dirty="0" err="1">
                <a:latin typeface="Arial"/>
                <a:ea typeface="Arial"/>
                <a:cs typeface="Arial"/>
                <a:sym typeface="Arial"/>
              </a:rPr>
              <a:t>WeMET</a:t>
            </a:r>
            <a:r>
              <a:rPr lang="en-US" sz="1050" dirty="0">
                <a:latin typeface="Arial"/>
                <a:ea typeface="Arial"/>
                <a:cs typeface="Arial"/>
                <a:sym typeface="Arial"/>
              </a:rPr>
              <a:t> Coordinator</a:t>
            </a:r>
          </a:p>
          <a:p>
            <a:pPr marL="0" indent="0">
              <a:spcBef>
                <a:spcPts val="750"/>
              </a:spcBef>
              <a:buNone/>
            </a:pPr>
            <a:r>
              <a:rPr lang="en-US" sz="1050" dirty="0">
                <a:latin typeface="Arial"/>
                <a:cs typeface="Arial"/>
                <a:sym typeface="Arial"/>
              </a:rPr>
              <a:t>Haley Farnsworth, Student Services Coordinator </a:t>
            </a:r>
          </a:p>
          <a:p>
            <a:pPr marL="0" indent="0">
              <a:spcBef>
                <a:spcPts val="750"/>
              </a:spcBef>
              <a:buNone/>
            </a:pPr>
            <a:r>
              <a:rPr lang="en-US" sz="1050" dirty="0">
                <a:latin typeface="Arial"/>
                <a:cs typeface="Arial"/>
                <a:sym typeface="Arial"/>
              </a:rPr>
              <a:t>Mike de Laurier, AV Systems Coordinator</a:t>
            </a:r>
            <a:endParaRPr sz="1050" dirty="0"/>
          </a:p>
        </p:txBody>
      </p:sp>
      <p:sp>
        <p:nvSpPr>
          <p:cNvPr id="2" name="Slide Number Placeholder 1"/>
          <p:cNvSpPr>
            <a:spLocks noGrp="1"/>
          </p:cNvSpPr>
          <p:nvPr>
            <p:ph type="sldNum" sz="quarter" idx="12"/>
          </p:nvPr>
        </p:nvSpPr>
        <p:spPr/>
        <p:txBody>
          <a:bodyPr/>
          <a:lstStyle/>
          <a:p>
            <a:fld id="{FA41DFCF-F5F7-4ECE-8FFC-05D6DAF9FDA9}" type="slidenum">
              <a:rPr lang="en-US" smtClean="0"/>
              <a:t>34</a:t>
            </a:fld>
            <a:endParaRPr lang="en-US" dirty="0"/>
          </a:p>
        </p:txBody>
      </p:sp>
    </p:spTree>
    <p:extLst>
      <p:ext uri="{BB962C8B-B14F-4D97-AF65-F5344CB8AC3E}">
        <p14:creationId xmlns:p14="http://schemas.microsoft.com/office/powerpoint/2010/main" val="1854496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5"/>
          <p:cNvSpPr txBox="1">
            <a:spLocks noGrp="1"/>
          </p:cNvSpPr>
          <p:nvPr>
            <p:ph type="body" idx="1"/>
          </p:nvPr>
        </p:nvSpPr>
        <p:spPr>
          <a:xfrm>
            <a:off x="685800" y="1371600"/>
            <a:ext cx="7886700" cy="3263400"/>
          </a:xfrm>
          <a:prstGeom prst="rect">
            <a:avLst/>
          </a:prstGeom>
        </p:spPr>
        <p:txBody>
          <a:bodyPr spcFirstLastPara="1" vert="horz" wrap="square" lIns="68569" tIns="34275" rIns="68569" bIns="34275" rtlCol="0" anchor="t" anchorCtr="0">
            <a:noAutofit/>
          </a:bodyPr>
          <a:lstStyle/>
          <a:p>
            <a:pPr marL="0" indent="0">
              <a:spcBef>
                <a:spcPts val="750"/>
              </a:spcBef>
              <a:buClr>
                <a:schemeClr val="dk1"/>
              </a:buClr>
              <a:buSzPts val="1100"/>
              <a:buNone/>
            </a:pPr>
            <a:r>
              <a:rPr lang="en-US" sz="1350" b="1" dirty="0">
                <a:latin typeface="Arial"/>
                <a:ea typeface="Arial"/>
                <a:cs typeface="Arial"/>
                <a:sym typeface="Arial"/>
              </a:rPr>
              <a:t>MISSOURI INNOVATION CAMPUS, 1101 NW Innovation Parkway, Lee’s Summit MO	x8228</a:t>
            </a:r>
            <a:endParaRPr sz="1350" b="1" dirty="0">
              <a:latin typeface="Arial"/>
              <a:ea typeface="Arial"/>
              <a:cs typeface="Arial"/>
              <a:sym typeface="Arial"/>
            </a:endParaRPr>
          </a:p>
          <a:p>
            <a:pPr marL="0" indent="0">
              <a:spcBef>
                <a:spcPts val="750"/>
              </a:spcBef>
              <a:buClr>
                <a:schemeClr val="dk1"/>
              </a:buClr>
              <a:buSzPts val="1100"/>
              <a:buNone/>
            </a:pPr>
            <a:r>
              <a:rPr lang="en-US" sz="1350" dirty="0">
                <a:latin typeface="Arial"/>
                <a:ea typeface="Arial"/>
                <a:cs typeface="Arial"/>
                <a:sym typeface="Arial"/>
              </a:rPr>
              <a:t>Stan Elliott, Director, Missouri Innovation Campus</a:t>
            </a:r>
            <a:endParaRPr sz="1350" dirty="0">
              <a:latin typeface="Arial"/>
              <a:ea typeface="Arial"/>
              <a:cs typeface="Arial"/>
              <a:sym typeface="Arial"/>
            </a:endParaRPr>
          </a:p>
          <a:p>
            <a:pPr marL="0" indent="0">
              <a:spcBef>
                <a:spcPts val="750"/>
              </a:spcBef>
              <a:buClr>
                <a:schemeClr val="dk1"/>
              </a:buClr>
              <a:buSzPts val="1100"/>
              <a:buNone/>
            </a:pPr>
            <a:r>
              <a:rPr lang="en-US" sz="1350" dirty="0">
                <a:latin typeface="Arial"/>
                <a:ea typeface="Arial"/>
                <a:cs typeface="Arial"/>
                <a:sym typeface="Arial"/>
              </a:rPr>
              <a:t>Rick Smetana, Operations Manager</a:t>
            </a:r>
            <a:endParaRPr sz="1350" dirty="0">
              <a:latin typeface="Arial"/>
              <a:ea typeface="Arial"/>
              <a:cs typeface="Arial"/>
              <a:sym typeface="Arial"/>
            </a:endParaRPr>
          </a:p>
          <a:p>
            <a:pPr marL="0" indent="0">
              <a:spcBef>
                <a:spcPts val="750"/>
              </a:spcBef>
              <a:buClr>
                <a:schemeClr val="dk1"/>
              </a:buClr>
              <a:buSzPts val="1100"/>
              <a:buNone/>
            </a:pPr>
            <a:r>
              <a:rPr lang="en-US" sz="1350" dirty="0">
                <a:latin typeface="Arial"/>
                <a:ea typeface="Arial"/>
                <a:cs typeface="Arial"/>
                <a:sym typeface="Arial"/>
              </a:rPr>
              <a:t>Joseph Mullins, Workforce Development</a:t>
            </a:r>
            <a:endParaRPr sz="1350" dirty="0">
              <a:latin typeface="Arial"/>
              <a:ea typeface="Arial"/>
              <a:cs typeface="Arial"/>
              <a:sym typeface="Arial"/>
            </a:endParaRPr>
          </a:p>
          <a:p>
            <a:pPr marL="0" indent="0">
              <a:spcBef>
                <a:spcPts val="750"/>
              </a:spcBef>
              <a:buClr>
                <a:schemeClr val="dk1"/>
              </a:buClr>
              <a:buSzPts val="1100"/>
              <a:buNone/>
            </a:pPr>
            <a:r>
              <a:rPr lang="en-US" sz="1350" dirty="0">
                <a:latin typeface="Arial"/>
                <a:ea typeface="Arial"/>
                <a:cs typeface="Arial"/>
                <a:sym typeface="Arial"/>
              </a:rPr>
              <a:t>Clarinda Dir, Program Manager, Workforce Development 660-543-6622</a:t>
            </a:r>
            <a:endParaRPr sz="1350" dirty="0">
              <a:latin typeface="Arial"/>
              <a:ea typeface="Arial"/>
              <a:cs typeface="Arial"/>
              <a:sym typeface="Arial"/>
            </a:endParaRPr>
          </a:p>
          <a:p>
            <a:pPr marL="0" indent="0">
              <a:spcBef>
                <a:spcPts val="750"/>
              </a:spcBef>
              <a:buClr>
                <a:schemeClr val="dk1"/>
              </a:buClr>
              <a:buSzPts val="1100"/>
              <a:buNone/>
            </a:pPr>
            <a:r>
              <a:rPr lang="en-US" sz="1350" dirty="0">
                <a:latin typeface="Arial"/>
                <a:ea typeface="Arial"/>
                <a:cs typeface="Arial"/>
                <a:sym typeface="Arial"/>
              </a:rPr>
              <a:t>Brenda Fuhr, Lead Coordinator of Student Transition &amp; Engagement</a:t>
            </a:r>
          </a:p>
          <a:p>
            <a:pPr marL="0" indent="0">
              <a:spcBef>
                <a:spcPts val="750"/>
              </a:spcBef>
              <a:buClr>
                <a:schemeClr val="dk1"/>
              </a:buClr>
              <a:buSzPts val="1100"/>
              <a:buNone/>
            </a:pPr>
            <a:r>
              <a:rPr lang="en-US" sz="1350" dirty="0">
                <a:latin typeface="Arial"/>
                <a:ea typeface="Arial"/>
                <a:cs typeface="Arial"/>
                <a:sym typeface="Arial"/>
              </a:rPr>
              <a:t>Katie </a:t>
            </a:r>
            <a:r>
              <a:rPr lang="en-US" sz="1350" dirty="0" err="1">
                <a:latin typeface="Arial"/>
                <a:ea typeface="Arial"/>
                <a:cs typeface="Arial"/>
                <a:sym typeface="Arial"/>
              </a:rPr>
              <a:t>Honomichl</a:t>
            </a:r>
            <a:r>
              <a:rPr lang="en-US" sz="1350" dirty="0">
                <a:latin typeface="Arial"/>
                <a:ea typeface="Arial"/>
                <a:cs typeface="Arial"/>
                <a:sym typeface="Arial"/>
              </a:rPr>
              <a:t>, Coordinator of Student Transition &amp; Engagement</a:t>
            </a:r>
            <a:endParaRPr sz="1350" dirty="0">
              <a:latin typeface="Arial"/>
              <a:ea typeface="Arial"/>
              <a:cs typeface="Arial"/>
              <a:sym typeface="Arial"/>
            </a:endParaRPr>
          </a:p>
          <a:p>
            <a:pPr marL="0" indent="0">
              <a:spcBef>
                <a:spcPts val="750"/>
              </a:spcBef>
              <a:buClr>
                <a:schemeClr val="dk1"/>
              </a:buClr>
              <a:buSzPts val="1100"/>
              <a:buNone/>
            </a:pPr>
            <a:r>
              <a:rPr lang="en-US" sz="1350" dirty="0">
                <a:latin typeface="Arial"/>
                <a:ea typeface="Arial"/>
                <a:cs typeface="Arial"/>
                <a:sym typeface="Arial"/>
              </a:rPr>
              <a:t>Nathan Flowers, IT Technician</a:t>
            </a:r>
            <a:endParaRPr sz="1350" dirty="0">
              <a:latin typeface="Arial"/>
              <a:ea typeface="Arial"/>
              <a:cs typeface="Arial"/>
              <a:sym typeface="Arial"/>
            </a:endParaRPr>
          </a:p>
          <a:p>
            <a:pPr marL="0" indent="0">
              <a:spcBef>
                <a:spcPts val="750"/>
              </a:spcBef>
              <a:buClr>
                <a:schemeClr val="dk1"/>
              </a:buClr>
              <a:buSzPts val="1100"/>
              <a:buNone/>
            </a:pPr>
            <a:r>
              <a:rPr lang="en-US" sz="1350" dirty="0">
                <a:latin typeface="Arial"/>
                <a:ea typeface="Arial"/>
                <a:cs typeface="Arial"/>
                <a:sym typeface="Arial"/>
              </a:rPr>
              <a:t>Karen Dexter, MIC Program Innovation Coach</a:t>
            </a:r>
            <a:endParaRPr sz="1350" dirty="0">
              <a:latin typeface="Arial"/>
              <a:ea typeface="Arial"/>
              <a:cs typeface="Arial"/>
              <a:sym typeface="Arial"/>
            </a:endParaRPr>
          </a:p>
          <a:p>
            <a:pPr marL="0" indent="0">
              <a:spcBef>
                <a:spcPts val="750"/>
              </a:spcBef>
              <a:buClr>
                <a:schemeClr val="dk1"/>
              </a:buClr>
              <a:buSzPts val="1100"/>
              <a:buNone/>
            </a:pPr>
            <a:r>
              <a:rPr lang="en-US" sz="1350" dirty="0">
                <a:latin typeface="Arial"/>
                <a:ea typeface="Arial"/>
                <a:cs typeface="Arial"/>
                <a:sym typeface="Arial"/>
              </a:rPr>
              <a:t>Gentry </a:t>
            </a:r>
            <a:r>
              <a:rPr lang="en-US" sz="1350" dirty="0" err="1">
                <a:latin typeface="Arial"/>
                <a:ea typeface="Arial"/>
                <a:cs typeface="Arial"/>
                <a:sym typeface="Arial"/>
              </a:rPr>
              <a:t>Scavuzzo</a:t>
            </a:r>
            <a:r>
              <a:rPr lang="en-US" sz="1350" dirty="0">
                <a:latin typeface="Arial"/>
                <a:ea typeface="Arial"/>
                <a:cs typeface="Arial"/>
                <a:sym typeface="Arial"/>
              </a:rPr>
              <a:t>, MIC Program Internship Coordinator</a:t>
            </a:r>
            <a:endParaRPr sz="1350" dirty="0">
              <a:latin typeface="Arial"/>
              <a:ea typeface="Arial"/>
              <a:cs typeface="Arial"/>
              <a:sym typeface="Arial"/>
            </a:endParaRPr>
          </a:p>
          <a:p>
            <a:pPr marL="0" indent="0">
              <a:spcBef>
                <a:spcPts val="750"/>
              </a:spcBef>
              <a:buNone/>
            </a:pPr>
            <a:endParaRPr sz="1350" dirty="0"/>
          </a:p>
        </p:txBody>
      </p:sp>
      <p:sp>
        <p:nvSpPr>
          <p:cNvPr id="2" name="Slide Number Placeholder 1"/>
          <p:cNvSpPr>
            <a:spLocks noGrp="1"/>
          </p:cNvSpPr>
          <p:nvPr>
            <p:ph type="sldNum" sz="quarter" idx="12"/>
          </p:nvPr>
        </p:nvSpPr>
        <p:spPr/>
        <p:txBody>
          <a:bodyPr/>
          <a:lstStyle/>
          <a:p>
            <a:fld id="{FA41DFCF-F5F7-4ECE-8FFC-05D6DAF9FDA9}" type="slidenum">
              <a:rPr lang="en-US" smtClean="0"/>
              <a:t>35</a:t>
            </a:fld>
            <a:endParaRPr lang="en-US" dirty="0"/>
          </a:p>
        </p:txBody>
      </p:sp>
    </p:spTree>
    <p:extLst>
      <p:ext uri="{BB962C8B-B14F-4D97-AF65-F5344CB8AC3E}">
        <p14:creationId xmlns:p14="http://schemas.microsoft.com/office/powerpoint/2010/main" val="2368913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405027" y="685800"/>
            <a:ext cx="6400800" cy="994275"/>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3959"/>
            </a:pPr>
            <a:r>
              <a:rPr lang="en-US" sz="4800" b="1" dirty="0"/>
              <a:t>Dual Credit</a:t>
            </a:r>
            <a:br>
              <a:rPr lang="en-US" sz="4800" b="1" dirty="0">
                <a:solidFill>
                  <a:schemeClr val="dk1"/>
                </a:solidFill>
                <a:latin typeface="Calibri"/>
                <a:ea typeface="Calibri"/>
                <a:cs typeface="Calibri"/>
                <a:sym typeface="Calibri"/>
              </a:rPr>
            </a:br>
            <a:endParaRPr sz="4800" b="1" dirty="0">
              <a:solidFill>
                <a:schemeClr val="dk1"/>
              </a:solidFill>
              <a:latin typeface="Calibri"/>
              <a:ea typeface="Calibri"/>
              <a:cs typeface="Calibri"/>
              <a:sym typeface="Calibri"/>
            </a:endParaRPr>
          </a:p>
        </p:txBody>
      </p:sp>
      <p:sp>
        <p:nvSpPr>
          <p:cNvPr id="110" name="Google Shape;110;p16"/>
          <p:cNvSpPr txBox="1">
            <a:spLocks noGrp="1"/>
          </p:cNvSpPr>
          <p:nvPr>
            <p:ph type="body" idx="1"/>
          </p:nvPr>
        </p:nvSpPr>
        <p:spPr>
          <a:xfrm>
            <a:off x="662077" y="1546043"/>
            <a:ext cx="7886700" cy="4864926"/>
          </a:xfrm>
          <a:prstGeom prst="rect">
            <a:avLst/>
          </a:prstGeom>
          <a:noFill/>
          <a:ln>
            <a:noFill/>
          </a:ln>
        </p:spPr>
        <p:txBody>
          <a:bodyPr spcFirstLastPara="1" vert="horz" wrap="square" lIns="68569" tIns="34275" rIns="68569" bIns="34275" rtlCol="0" anchor="t" anchorCtr="0">
            <a:noAutofit/>
          </a:bodyPr>
          <a:lstStyle/>
          <a:p>
            <a:pPr marL="171450" indent="-171450">
              <a:lnSpc>
                <a:spcPct val="90000"/>
              </a:lnSpc>
              <a:spcBef>
                <a:spcPts val="0"/>
              </a:spcBef>
              <a:buClr>
                <a:schemeClr val="dk1"/>
              </a:buClr>
              <a:buSzPts val="2800"/>
              <a:buFont typeface="Arial"/>
              <a:buChar char="•"/>
            </a:pPr>
            <a:r>
              <a:rPr lang="en-US" sz="2400" dirty="0"/>
              <a:t>Full-time employees and their dependents qualify for UCM’s educational assistance benefits. </a:t>
            </a:r>
            <a:r>
              <a:rPr lang="en-US" sz="2400" b="1" dirty="0"/>
              <a:t>Dual credit classes receive a 50% up-front tuition discount. </a:t>
            </a:r>
            <a:r>
              <a:rPr lang="en-US" sz="2400" dirty="0"/>
              <a:t>Contact</a:t>
            </a:r>
            <a:r>
              <a:rPr lang="en-US" sz="2400" b="1" dirty="0"/>
              <a:t> </a:t>
            </a:r>
            <a:r>
              <a:rPr lang="en-US" sz="2400" dirty="0"/>
              <a:t>HR for requirements and FAQs.</a:t>
            </a:r>
            <a:endParaRPr sz="2400" dirty="0"/>
          </a:p>
          <a:p>
            <a:pPr marL="171450" indent="-171450">
              <a:lnSpc>
                <a:spcPct val="90000"/>
              </a:lnSpc>
              <a:spcBef>
                <a:spcPts val="750"/>
              </a:spcBef>
              <a:buClr>
                <a:schemeClr val="dk1"/>
              </a:buClr>
              <a:buSzPts val="2800"/>
              <a:buFont typeface="Arial"/>
              <a:buChar char="•"/>
            </a:pPr>
            <a:r>
              <a:rPr lang="en-US" sz="2400" dirty="0"/>
              <a:t>Most high schools in surrounding counties are UCM partners.</a:t>
            </a:r>
            <a:endParaRPr sz="2400" dirty="0"/>
          </a:p>
          <a:p>
            <a:pPr marL="171450" indent="-171450">
              <a:lnSpc>
                <a:spcPct val="90000"/>
              </a:lnSpc>
              <a:spcBef>
                <a:spcPts val="750"/>
              </a:spcBef>
              <a:buClr>
                <a:schemeClr val="dk1"/>
              </a:buClr>
              <a:buSzPts val="2800"/>
              <a:buFont typeface="Arial"/>
              <a:buChar char="•"/>
            </a:pPr>
            <a:r>
              <a:rPr lang="en-US" sz="2400" dirty="0"/>
              <a:t>Dual credit classes are available at the high school, on the UCM campus, online, ITV, and in hybrid formats.</a:t>
            </a:r>
            <a:endParaRPr sz="2400" dirty="0"/>
          </a:p>
          <a:p>
            <a:pPr marL="171450" indent="-171450">
              <a:lnSpc>
                <a:spcPct val="90000"/>
              </a:lnSpc>
              <a:spcBef>
                <a:spcPts val="750"/>
              </a:spcBef>
              <a:buClr>
                <a:schemeClr val="dk1"/>
              </a:buClr>
              <a:buSzPts val="2800"/>
              <a:buFont typeface="Arial"/>
              <a:buChar char="•"/>
            </a:pPr>
            <a:r>
              <a:rPr lang="en-US" sz="2400" dirty="0"/>
              <a:t>Help your dependents graduate with less debt and in less time with dual credit.</a:t>
            </a:r>
            <a:endParaRPr sz="2400" dirty="0"/>
          </a:p>
        </p:txBody>
      </p:sp>
      <p:sp>
        <p:nvSpPr>
          <p:cNvPr id="2" name="Slide Number Placeholder 1"/>
          <p:cNvSpPr>
            <a:spLocks noGrp="1"/>
          </p:cNvSpPr>
          <p:nvPr>
            <p:ph type="sldNum" sz="quarter" idx="12"/>
          </p:nvPr>
        </p:nvSpPr>
        <p:spPr/>
        <p:txBody>
          <a:bodyPr/>
          <a:lstStyle/>
          <a:p>
            <a:fld id="{FA41DFCF-F5F7-4ECE-8FFC-05D6DAF9FDA9}" type="slidenum">
              <a:rPr lang="en-US" smtClean="0"/>
              <a:t>36</a:t>
            </a:fld>
            <a:endParaRPr lang="en-US" dirty="0"/>
          </a:p>
        </p:txBody>
      </p:sp>
    </p:spTree>
    <p:extLst>
      <p:ext uri="{BB962C8B-B14F-4D97-AF65-F5344CB8AC3E}">
        <p14:creationId xmlns:p14="http://schemas.microsoft.com/office/powerpoint/2010/main" val="1659357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UCM-LS Campus </a:t>
            </a:r>
          </a:p>
        </p:txBody>
      </p:sp>
      <p:sp>
        <p:nvSpPr>
          <p:cNvPr id="2" name="Slide Number Placeholder 1"/>
          <p:cNvSpPr>
            <a:spLocks noGrp="1"/>
          </p:cNvSpPr>
          <p:nvPr>
            <p:ph type="sldNum" sz="quarter" idx="12"/>
          </p:nvPr>
        </p:nvSpPr>
        <p:spPr/>
        <p:txBody>
          <a:bodyPr/>
          <a:lstStyle/>
          <a:p>
            <a:fld id="{FA41DFCF-F5F7-4ECE-8FFC-05D6DAF9FDA9}" type="slidenum">
              <a:rPr lang="en-US" smtClean="0"/>
              <a:t>37</a:t>
            </a:fld>
            <a:endParaRPr lang="en-US" dirty="0"/>
          </a:p>
        </p:txBody>
      </p:sp>
    </p:spTree>
    <p:extLst>
      <p:ext uri="{BB962C8B-B14F-4D97-AF65-F5344CB8AC3E}">
        <p14:creationId xmlns:p14="http://schemas.microsoft.com/office/powerpoint/2010/main" val="3272436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55" y="685800"/>
            <a:ext cx="8229600" cy="720329"/>
          </a:xfrm>
          <a:prstGeom prst="rect">
            <a:avLst/>
          </a:prstGeom>
        </p:spPr>
        <p:txBody>
          <a:bodyPr>
            <a:normAutofit fontScale="90000"/>
          </a:bodyPr>
          <a:lstStyle/>
          <a:p>
            <a:r>
              <a:rPr lang="en-US" b="0" dirty="0">
                <a:latin typeface="Futura-Heavy" panose="020B0A00000000000000" pitchFamily="34" charset="0"/>
              </a:rPr>
              <a:t>UCM-Lee’s Summit</a:t>
            </a:r>
          </a:p>
        </p:txBody>
      </p:sp>
      <p:sp>
        <p:nvSpPr>
          <p:cNvPr id="3" name="Content Placeholder 2"/>
          <p:cNvSpPr>
            <a:spLocks noGrp="1"/>
          </p:cNvSpPr>
          <p:nvPr>
            <p:ph sz="quarter" idx="11"/>
          </p:nvPr>
        </p:nvSpPr>
        <p:spPr/>
        <p:txBody>
          <a:bodyPr/>
          <a:lstStyle/>
          <a:p>
            <a:r>
              <a:rPr lang="en-US" sz="1400" dirty="0">
                <a:latin typeface="Futura Book"/>
              </a:rPr>
              <a:t>Operating hours are M-F from 7 am to 9 pm and Saturday from 8 am to 5 pm</a:t>
            </a:r>
          </a:p>
          <a:p>
            <a:r>
              <a:rPr lang="en-US" sz="1400" dirty="0">
                <a:latin typeface="Futura Book"/>
              </a:rPr>
              <a:t>The MIC Building is BYOD “Bring Your Own Device”	</a:t>
            </a:r>
          </a:p>
          <a:p>
            <a:pPr lvl="1"/>
            <a:r>
              <a:rPr lang="en-US" sz="1100" dirty="0">
                <a:latin typeface="Futura Book"/>
              </a:rPr>
              <a:t>Faculty, students, and staff need to bring their own laptop, tablet, and or phone to the new building	</a:t>
            </a:r>
          </a:p>
          <a:p>
            <a:pPr lvl="1"/>
            <a:r>
              <a:rPr lang="en-US" sz="1100" dirty="0">
                <a:latin typeface="Futura Book"/>
              </a:rPr>
              <a:t>License UCM software will be provided by a virtual desktop software solution</a:t>
            </a:r>
          </a:p>
          <a:p>
            <a:r>
              <a:rPr lang="en-US" sz="1400" dirty="0">
                <a:latin typeface="Futura Book"/>
              </a:rPr>
              <a:t>UCM Bookstore is open from 2 pm to 6 pm from M-Th</a:t>
            </a:r>
          </a:p>
          <a:p>
            <a:r>
              <a:rPr lang="en-US" sz="1400" dirty="0">
                <a:latin typeface="Futura Book"/>
              </a:rPr>
              <a:t>Conference Center and Classrooms are available for:</a:t>
            </a:r>
          </a:p>
          <a:p>
            <a:pPr lvl="1"/>
            <a:r>
              <a:rPr lang="en-US" sz="1100" dirty="0">
                <a:latin typeface="Futura Book"/>
              </a:rPr>
              <a:t>Meetings</a:t>
            </a:r>
          </a:p>
          <a:p>
            <a:pPr lvl="1"/>
            <a:r>
              <a:rPr lang="en-US" sz="1100" dirty="0">
                <a:latin typeface="Futura Book"/>
              </a:rPr>
              <a:t>Advisory Boards</a:t>
            </a:r>
          </a:p>
          <a:p>
            <a:pPr lvl="1"/>
            <a:r>
              <a:rPr lang="en-US" sz="1100" dirty="0">
                <a:latin typeface="Futura Book"/>
              </a:rPr>
              <a:t>Conferences</a:t>
            </a:r>
          </a:p>
          <a:p>
            <a:pPr lvl="1"/>
            <a:r>
              <a:rPr lang="en-US" sz="1100" dirty="0">
                <a:latin typeface="Futura Book"/>
              </a:rPr>
              <a:t>Trainings</a:t>
            </a:r>
          </a:p>
          <a:p>
            <a:endParaRPr lang="en-US" sz="1400" dirty="0">
              <a:latin typeface="Futura Book"/>
            </a:endParaRPr>
          </a:p>
          <a:p>
            <a:pPr marL="0" indent="0">
              <a:buNone/>
            </a:pPr>
            <a:r>
              <a:rPr lang="en-US" sz="1400" dirty="0">
                <a:latin typeface="Futura Book"/>
              </a:rPr>
              <a:t>Learn more about the facility at: </a:t>
            </a:r>
            <a:r>
              <a:rPr lang="en-US" sz="1400" dirty="0">
                <a:latin typeface="Futura Book"/>
                <a:hlinkClick r:id="rId2"/>
              </a:rPr>
              <a:t>www.ucmo.edu/summit</a:t>
            </a:r>
            <a:endParaRPr lang="en-US" sz="1400" dirty="0">
              <a:latin typeface="Futura Book"/>
            </a:endParaRPr>
          </a:p>
        </p:txBody>
      </p:sp>
    </p:spTree>
    <p:extLst>
      <p:ext uri="{BB962C8B-B14F-4D97-AF65-F5344CB8AC3E}">
        <p14:creationId xmlns:p14="http://schemas.microsoft.com/office/powerpoint/2010/main" val="727755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838200"/>
            <a:ext cx="8229600" cy="720329"/>
          </a:xfrm>
        </p:spPr>
        <p:txBody>
          <a:bodyPr>
            <a:normAutofit fontScale="90000"/>
          </a:bodyPr>
          <a:lstStyle/>
          <a:p>
            <a:r>
              <a:rPr lang="en-US" b="0" dirty="0">
                <a:latin typeface="Futura-Heavy" panose="020B0A00000000000000" pitchFamily="34" charset="0"/>
              </a:rPr>
              <a:t>Student Services and Activities </a:t>
            </a:r>
          </a:p>
        </p:txBody>
      </p:sp>
      <p:sp>
        <p:nvSpPr>
          <p:cNvPr id="3" name="Content Placeholder 2"/>
          <p:cNvSpPr>
            <a:spLocks noGrp="1"/>
          </p:cNvSpPr>
          <p:nvPr>
            <p:ph idx="1"/>
          </p:nvPr>
        </p:nvSpPr>
        <p:spPr>
          <a:xfrm>
            <a:off x="457200" y="1981200"/>
            <a:ext cx="8229600" cy="3314700"/>
          </a:xfrm>
        </p:spPr>
        <p:txBody>
          <a:bodyPr/>
          <a:lstStyle/>
          <a:p>
            <a:pPr marL="0" indent="0" fontAlgn="base">
              <a:buNone/>
            </a:pPr>
            <a:r>
              <a:rPr lang="en-US" sz="1600" b="1" dirty="0"/>
              <a:t>MIC Learning Commons:</a:t>
            </a:r>
          </a:p>
          <a:p>
            <a:pPr fontAlgn="base"/>
            <a:r>
              <a:rPr lang="en-US" sz="1400" dirty="0"/>
              <a:t>Pickup international documents, library books, and bookstore orders</a:t>
            </a:r>
          </a:p>
          <a:p>
            <a:pPr fontAlgn="base"/>
            <a:r>
              <a:rPr lang="en-US" sz="1400" dirty="0"/>
              <a:t>Laptop checkout for students, faculty, and staff (day use only)</a:t>
            </a:r>
          </a:p>
          <a:p>
            <a:pPr fontAlgn="base"/>
            <a:r>
              <a:rPr lang="en-US" sz="1400" dirty="0"/>
              <a:t>Receive writing and reading assistance</a:t>
            </a:r>
          </a:p>
          <a:p>
            <a:pPr fontAlgn="base"/>
            <a:r>
              <a:rPr lang="en-US" sz="1400" dirty="0"/>
              <a:t>Get tutoring help with coursework</a:t>
            </a:r>
          </a:p>
          <a:p>
            <a:pPr fontAlgn="base"/>
            <a:r>
              <a:rPr lang="en-US" sz="1400" dirty="0"/>
              <a:t>Improve study skills and general test preparation </a:t>
            </a:r>
          </a:p>
          <a:p>
            <a:pPr fontAlgn="base"/>
            <a:r>
              <a:rPr lang="en-US" sz="1400" dirty="0"/>
              <a:t>Work on homework or group projects</a:t>
            </a:r>
          </a:p>
          <a:p>
            <a:pPr marL="0" indent="0" fontAlgn="base">
              <a:buNone/>
            </a:pPr>
            <a:r>
              <a:rPr lang="en-US" sz="1600" b="1" dirty="0"/>
              <a:t>MIC Student Activities</a:t>
            </a:r>
          </a:p>
          <a:p>
            <a:pPr fontAlgn="base"/>
            <a:r>
              <a:rPr lang="en-US" sz="1400" dirty="0"/>
              <a:t>Movie nights with popcorn and lemonade</a:t>
            </a:r>
          </a:p>
          <a:p>
            <a:pPr fontAlgn="base"/>
            <a:r>
              <a:rPr lang="en-US" sz="1400" dirty="0"/>
              <a:t>Recreational ping pong</a:t>
            </a:r>
          </a:p>
          <a:p>
            <a:pPr fontAlgn="base"/>
            <a:r>
              <a:rPr lang="en-US" sz="1400" dirty="0"/>
              <a:t>Student appreciation week</a:t>
            </a:r>
          </a:p>
          <a:p>
            <a:pPr fontAlgn="base"/>
            <a:endParaRPr lang="en-US" sz="1400" dirty="0"/>
          </a:p>
        </p:txBody>
      </p:sp>
    </p:spTree>
    <p:extLst>
      <p:ext uri="{BB962C8B-B14F-4D97-AF65-F5344CB8AC3E}">
        <p14:creationId xmlns:p14="http://schemas.microsoft.com/office/powerpoint/2010/main" val="239438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lang="en-US" dirty="0"/>
              <a:t>Enrollment Management</a:t>
            </a:r>
          </a:p>
        </p:txBody>
      </p:sp>
      <p:sp>
        <p:nvSpPr>
          <p:cNvPr id="3" name="Subtitle 2"/>
          <p:cNvSpPr>
            <a:spLocks noGrp="1"/>
          </p:cNvSpPr>
          <p:nvPr>
            <p:ph type="subTitle" idx="1"/>
          </p:nvPr>
        </p:nvSpPr>
        <p:spPr>
          <a:xfrm>
            <a:off x="-1676400" y="3467100"/>
            <a:ext cx="6400800" cy="1752600"/>
          </a:xfrm>
        </p:spPr>
        <p:txBody>
          <a:bodyPr/>
          <a:lstStyle/>
          <a:p>
            <a:r>
              <a:rPr lang="en-US" dirty="0"/>
              <a:t> </a:t>
            </a:r>
          </a:p>
        </p:txBody>
      </p:sp>
      <p:sp>
        <p:nvSpPr>
          <p:cNvPr id="4" name="Slide Number Placeholder 3"/>
          <p:cNvSpPr>
            <a:spLocks noGrp="1"/>
          </p:cNvSpPr>
          <p:nvPr>
            <p:ph type="sldNum" sz="quarter" idx="12"/>
          </p:nvPr>
        </p:nvSpPr>
        <p:spPr/>
        <p:txBody>
          <a:bodyPr/>
          <a:lstStyle/>
          <a:p>
            <a:fld id="{FA41DFCF-F5F7-4ECE-8FFC-05D6DAF9FDA9}" type="slidenum">
              <a:rPr lang="en-US" smtClean="0"/>
              <a:t>4</a:t>
            </a:fld>
            <a:endParaRPr lang="en-US" dirty="0"/>
          </a:p>
        </p:txBody>
      </p:sp>
    </p:spTree>
    <p:extLst>
      <p:ext uri="{BB962C8B-B14F-4D97-AF65-F5344CB8AC3E}">
        <p14:creationId xmlns:p14="http://schemas.microsoft.com/office/powerpoint/2010/main" val="3826568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628650" y="1131094"/>
            <a:ext cx="7886700" cy="994172"/>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chemeClr val="dk1"/>
              </a:buClr>
              <a:buSzPts val="4400"/>
            </a:pPr>
            <a:r>
              <a:rPr lang="en-US" sz="3300" dirty="0">
                <a:solidFill>
                  <a:schemeClr val="dk1"/>
                </a:solidFill>
                <a:latin typeface="Calibri"/>
                <a:ea typeface="Calibri"/>
                <a:cs typeface="Calibri"/>
                <a:sym typeface="Calibri"/>
              </a:rPr>
              <a:t>Missouri Innovation Campus Building </a:t>
            </a:r>
            <a:endParaRPr sz="3300" dirty="0">
              <a:solidFill>
                <a:schemeClr val="dk1"/>
              </a:solidFill>
              <a:latin typeface="Calibri"/>
              <a:ea typeface="Calibri"/>
              <a:cs typeface="Calibri"/>
              <a:sym typeface="Calibri"/>
            </a:endParaRPr>
          </a:p>
          <a:p>
            <a:pPr>
              <a:lnSpc>
                <a:spcPct val="90000"/>
              </a:lnSpc>
              <a:spcBef>
                <a:spcPts val="0"/>
              </a:spcBef>
              <a:buClr>
                <a:schemeClr val="dk1"/>
              </a:buClr>
              <a:buSzPts val="4400"/>
            </a:pPr>
            <a:r>
              <a:rPr lang="en-US" sz="3300" dirty="0">
                <a:solidFill>
                  <a:schemeClr val="dk1"/>
                </a:solidFill>
                <a:latin typeface="Calibri"/>
                <a:ea typeface="Calibri"/>
                <a:cs typeface="Calibri"/>
                <a:sym typeface="Calibri"/>
              </a:rPr>
              <a:t>Map and Parking</a:t>
            </a:r>
            <a:endParaRPr sz="3300" dirty="0">
              <a:solidFill>
                <a:schemeClr val="dk1"/>
              </a:solidFill>
              <a:latin typeface="Calibri"/>
              <a:ea typeface="Calibri"/>
              <a:cs typeface="Calibri"/>
              <a:sym typeface="Calibri"/>
            </a:endParaRPr>
          </a:p>
        </p:txBody>
      </p:sp>
      <p:sp>
        <p:nvSpPr>
          <p:cNvPr id="124" name="Google Shape;124;p18"/>
          <p:cNvSpPr txBox="1">
            <a:spLocks noGrp="1"/>
          </p:cNvSpPr>
          <p:nvPr>
            <p:ph type="body" idx="1"/>
          </p:nvPr>
        </p:nvSpPr>
        <p:spPr>
          <a:xfrm>
            <a:off x="628650" y="2226469"/>
            <a:ext cx="7886700" cy="3263504"/>
          </a:xfrm>
          <a:prstGeom prst="rect">
            <a:avLst/>
          </a:prstGeom>
          <a:noFill/>
          <a:ln>
            <a:noFill/>
          </a:ln>
        </p:spPr>
        <p:txBody>
          <a:bodyPr spcFirstLastPara="1" vert="horz" wrap="square" lIns="68569" tIns="34275" rIns="68569" bIns="34275" rtlCol="0" anchor="t" anchorCtr="0">
            <a:noAutofit/>
          </a:bodyPr>
          <a:lstStyle/>
          <a:p>
            <a:pPr marL="171450" indent="-171450">
              <a:lnSpc>
                <a:spcPct val="80000"/>
              </a:lnSpc>
              <a:spcBef>
                <a:spcPts val="0"/>
              </a:spcBef>
              <a:buClr>
                <a:schemeClr val="dk1"/>
              </a:buClr>
              <a:buSzPts val="2800"/>
              <a:buFont typeface="Arial"/>
              <a:buChar char="•"/>
            </a:pPr>
            <a:r>
              <a:rPr lang="en-US" sz="2100" dirty="0">
                <a:solidFill>
                  <a:schemeClr val="dk1"/>
                </a:solidFill>
                <a:latin typeface="Calibri"/>
                <a:ea typeface="Calibri"/>
                <a:cs typeface="Calibri"/>
                <a:sym typeface="Calibri"/>
              </a:rPr>
              <a:t>The address for MIC is: 1101 Innovation Parkway Lee’s Summit MO 64063</a:t>
            </a:r>
            <a:endParaRPr dirty="0"/>
          </a:p>
          <a:p>
            <a:pPr marL="171450" indent="-171450">
              <a:lnSpc>
                <a:spcPct val="80000"/>
              </a:lnSpc>
              <a:spcBef>
                <a:spcPts val="750"/>
              </a:spcBef>
              <a:buClr>
                <a:schemeClr val="dk1"/>
              </a:buClr>
              <a:buSzPts val="2800"/>
              <a:buFont typeface="Arial"/>
              <a:buChar char="•"/>
            </a:pPr>
            <a:r>
              <a:rPr lang="en-US" sz="2100" dirty="0">
                <a:solidFill>
                  <a:schemeClr val="dk1"/>
                </a:solidFill>
                <a:latin typeface="Calibri"/>
                <a:ea typeface="Calibri"/>
                <a:cs typeface="Calibri"/>
                <a:sym typeface="Calibri"/>
              </a:rPr>
              <a:t>A map with driving directions can be found at </a:t>
            </a:r>
            <a:r>
              <a:rPr lang="en-US" sz="2100" u="sng" dirty="0">
                <a:solidFill>
                  <a:schemeClr val="hlink"/>
                </a:solidFill>
                <a:latin typeface="Calibri"/>
                <a:ea typeface="Calibri"/>
                <a:cs typeface="Calibri"/>
                <a:sym typeface="Calibri"/>
                <a:hlinkClick r:id="rId3"/>
              </a:rPr>
              <a:t>https://www.ucmo.edu/summitcenter/services/documents/MIC_map.pdf</a:t>
            </a:r>
            <a:endParaRPr sz="2100" dirty="0">
              <a:solidFill>
                <a:schemeClr val="dk1"/>
              </a:solidFill>
              <a:latin typeface="Calibri"/>
              <a:ea typeface="Calibri"/>
              <a:cs typeface="Calibri"/>
              <a:sym typeface="Calibri"/>
            </a:endParaRPr>
          </a:p>
          <a:p>
            <a:pPr marL="171450" indent="-171450">
              <a:lnSpc>
                <a:spcPct val="80000"/>
              </a:lnSpc>
              <a:spcBef>
                <a:spcPts val="750"/>
              </a:spcBef>
              <a:buClr>
                <a:schemeClr val="dk1"/>
              </a:buClr>
              <a:buSzPts val="2800"/>
              <a:buFont typeface="Arial"/>
              <a:buChar char="•"/>
            </a:pPr>
            <a:r>
              <a:rPr lang="en-US" sz="2100" dirty="0">
                <a:solidFill>
                  <a:schemeClr val="dk1"/>
                </a:solidFill>
                <a:latin typeface="Calibri"/>
                <a:ea typeface="Calibri"/>
                <a:cs typeface="Calibri"/>
                <a:sym typeface="Calibri"/>
              </a:rPr>
              <a:t>Students and guests can park in the south parking lot</a:t>
            </a:r>
            <a:endParaRPr dirty="0"/>
          </a:p>
          <a:p>
            <a:pPr marL="171450" indent="-171450">
              <a:lnSpc>
                <a:spcPct val="80000"/>
              </a:lnSpc>
              <a:spcBef>
                <a:spcPts val="750"/>
              </a:spcBef>
              <a:buClr>
                <a:schemeClr val="dk1"/>
              </a:buClr>
              <a:buSzPts val="2800"/>
              <a:buFont typeface="Arial"/>
              <a:buChar char="•"/>
            </a:pPr>
            <a:r>
              <a:rPr lang="en-US" sz="2100" dirty="0">
                <a:solidFill>
                  <a:schemeClr val="dk1"/>
                </a:solidFill>
                <a:latin typeface="Calibri"/>
                <a:ea typeface="Calibri"/>
                <a:cs typeface="Calibri"/>
                <a:sym typeface="Calibri"/>
              </a:rPr>
              <a:t>Faculty and staff can park in either the west or south parking lot </a:t>
            </a:r>
            <a:endParaRPr sz="180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FA41DFCF-F5F7-4ECE-8FFC-05D6DAF9FDA9}" type="slidenum">
              <a:rPr lang="en-US" smtClean="0"/>
              <a:t>40</a:t>
            </a:fld>
            <a:endParaRPr lang="en-US" dirty="0"/>
          </a:p>
        </p:txBody>
      </p:sp>
    </p:spTree>
    <p:extLst>
      <p:ext uri="{BB962C8B-B14F-4D97-AF65-F5344CB8AC3E}">
        <p14:creationId xmlns:p14="http://schemas.microsoft.com/office/powerpoint/2010/main" val="4900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Study Abroad</a:t>
            </a:r>
          </a:p>
        </p:txBody>
      </p:sp>
      <p:sp>
        <p:nvSpPr>
          <p:cNvPr id="2" name="Slide Number Placeholder 1"/>
          <p:cNvSpPr>
            <a:spLocks noGrp="1"/>
          </p:cNvSpPr>
          <p:nvPr>
            <p:ph type="sldNum" sz="quarter" idx="12"/>
          </p:nvPr>
        </p:nvSpPr>
        <p:spPr/>
        <p:txBody>
          <a:bodyPr/>
          <a:lstStyle/>
          <a:p>
            <a:fld id="{FA41DFCF-F5F7-4ECE-8FFC-05D6DAF9FDA9}" type="slidenum">
              <a:rPr lang="en-US" smtClean="0"/>
              <a:t>41</a:t>
            </a:fld>
            <a:endParaRPr lang="en-US" dirty="0"/>
          </a:p>
        </p:txBody>
      </p:sp>
    </p:spTree>
    <p:extLst>
      <p:ext uri="{BB962C8B-B14F-4D97-AF65-F5344CB8AC3E}">
        <p14:creationId xmlns:p14="http://schemas.microsoft.com/office/powerpoint/2010/main" val="1012991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Abroad at UCM</a:t>
            </a:r>
          </a:p>
        </p:txBody>
      </p:sp>
      <p:sp>
        <p:nvSpPr>
          <p:cNvPr id="3" name="Content Placeholder 2"/>
          <p:cNvSpPr>
            <a:spLocks noGrp="1"/>
          </p:cNvSpPr>
          <p:nvPr>
            <p:ph idx="1"/>
          </p:nvPr>
        </p:nvSpPr>
        <p:spPr/>
        <p:txBody>
          <a:bodyPr>
            <a:normAutofit fontScale="92500" lnSpcReduction="20000"/>
          </a:bodyPr>
          <a:lstStyle/>
          <a:p>
            <a:r>
              <a:rPr lang="en-US" dirty="0"/>
              <a:t>Study Abroad Coordinator, Matt Chiesi, x8296, </a:t>
            </a:r>
            <a:r>
              <a:rPr lang="en-US" dirty="0">
                <a:hlinkClick r:id="rId2"/>
              </a:rPr>
              <a:t>chiesi@ucmo.edu</a:t>
            </a:r>
            <a:endParaRPr lang="en-US" dirty="0"/>
          </a:p>
          <a:p>
            <a:pPr lvl="1"/>
            <a:r>
              <a:rPr lang="en-US" dirty="0"/>
              <a:t>Primary point of contact for Study Abroad Questions</a:t>
            </a:r>
          </a:p>
          <a:p>
            <a:pPr lvl="2"/>
            <a:r>
              <a:rPr lang="en-US" dirty="0"/>
              <a:t>Advising, Applications, Course Substitutions, Faculty-Led (short term) Tours, Fairs / Study Abroad 101, Grants / Scholarships / Financial Aid, Program Fees / Exchange, Terra Dotta</a:t>
            </a:r>
          </a:p>
          <a:p>
            <a:r>
              <a:rPr lang="en-US" dirty="0"/>
              <a:t>International Study Grants</a:t>
            </a:r>
          </a:p>
          <a:p>
            <a:pPr lvl="1"/>
            <a:r>
              <a:rPr lang="en-US" dirty="0"/>
              <a:t>$1500 grant for semester exchange </a:t>
            </a:r>
          </a:p>
          <a:p>
            <a:pPr lvl="1"/>
            <a:r>
              <a:rPr lang="en-US" dirty="0"/>
              <a:t>$1000 for semester non-exchange</a:t>
            </a:r>
          </a:p>
          <a:p>
            <a:pPr lvl="1"/>
            <a:r>
              <a:rPr lang="en-US" dirty="0"/>
              <a:t>$500 for summer programs</a:t>
            </a:r>
          </a:p>
          <a:p>
            <a:pPr lvl="1"/>
            <a:r>
              <a:rPr lang="en-US" dirty="0"/>
              <a:t>$350 for Faculty Led programs</a:t>
            </a:r>
          </a:p>
        </p:txBody>
      </p:sp>
      <p:sp>
        <p:nvSpPr>
          <p:cNvPr id="4" name="Slide Number Placeholder 3"/>
          <p:cNvSpPr>
            <a:spLocks noGrp="1"/>
          </p:cNvSpPr>
          <p:nvPr>
            <p:ph type="sldNum" sz="quarter" idx="12"/>
          </p:nvPr>
        </p:nvSpPr>
        <p:spPr/>
        <p:txBody>
          <a:bodyPr/>
          <a:lstStyle/>
          <a:p>
            <a:fld id="{FA41DFCF-F5F7-4ECE-8FFC-05D6DAF9FDA9}" type="slidenum">
              <a:rPr lang="en-US" smtClean="0"/>
              <a:t>42</a:t>
            </a:fld>
            <a:endParaRPr lang="en-US" dirty="0"/>
          </a:p>
        </p:txBody>
      </p:sp>
    </p:spTree>
    <p:extLst>
      <p:ext uri="{BB962C8B-B14F-4D97-AF65-F5344CB8AC3E}">
        <p14:creationId xmlns:p14="http://schemas.microsoft.com/office/powerpoint/2010/main" val="34455317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lang="en-US" dirty="0"/>
              <a:t>Office of Technology</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43</a:t>
            </a:fld>
            <a:endParaRPr lang="en-US" dirty="0"/>
          </a:p>
        </p:txBody>
      </p:sp>
    </p:spTree>
    <p:extLst>
      <p:ext uri="{BB962C8B-B14F-4D97-AF65-F5344CB8AC3E}">
        <p14:creationId xmlns:p14="http://schemas.microsoft.com/office/powerpoint/2010/main" val="2567410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5"/>
          <p:cNvSpPr txBox="1">
            <a:spLocks noGrp="1"/>
          </p:cNvSpPr>
          <p:nvPr>
            <p:ph type="title"/>
          </p:nvPr>
        </p:nvSpPr>
        <p:spPr>
          <a:xfrm>
            <a:off x="1305183" y="381000"/>
            <a:ext cx="6181467" cy="745629"/>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rgbClr val="FF0000"/>
              </a:buClr>
              <a:buSzPts val="4400"/>
            </a:pPr>
            <a:r>
              <a:rPr lang="en-US" b="1" dirty="0">
                <a:solidFill>
                  <a:srgbClr val="FF0000"/>
                </a:solidFill>
              </a:rPr>
              <a:t>If You Have Moved...</a:t>
            </a:r>
            <a:endParaRPr sz="3300" dirty="0">
              <a:solidFill>
                <a:srgbClr val="FF0000"/>
              </a:solidFill>
              <a:latin typeface="Calibri"/>
              <a:ea typeface="Calibri"/>
              <a:cs typeface="Calibri"/>
              <a:sym typeface="Calibri"/>
            </a:endParaRPr>
          </a:p>
        </p:txBody>
      </p:sp>
      <p:sp>
        <p:nvSpPr>
          <p:cNvPr id="103" name="Google Shape;103;p15"/>
          <p:cNvSpPr txBox="1">
            <a:spLocks noGrp="1"/>
          </p:cNvSpPr>
          <p:nvPr>
            <p:ph type="body" idx="1"/>
          </p:nvPr>
        </p:nvSpPr>
        <p:spPr>
          <a:xfrm>
            <a:off x="381000" y="1219199"/>
            <a:ext cx="8458200" cy="4679157"/>
          </a:xfrm>
          <a:prstGeom prst="rect">
            <a:avLst/>
          </a:prstGeom>
          <a:noFill/>
          <a:ln>
            <a:noFill/>
          </a:ln>
        </p:spPr>
        <p:txBody>
          <a:bodyPr spcFirstLastPara="1" vert="horz" wrap="square" lIns="68569" tIns="34275" rIns="68569" bIns="34275" rtlCol="0" anchor="t" anchorCtr="0">
            <a:noAutofit/>
          </a:bodyPr>
          <a:lstStyle/>
          <a:p>
            <a:pPr indent="-304800">
              <a:spcBef>
                <a:spcPts val="750"/>
              </a:spcBef>
              <a:buSzPts val="2800"/>
            </a:pPr>
            <a:r>
              <a:rPr lang="en-US" sz="2400" dirty="0"/>
              <a:t>If you changed offices, make sure to update your </a:t>
            </a:r>
            <a:r>
              <a:rPr lang="en-US" sz="2400" u="sng" dirty="0">
                <a:solidFill>
                  <a:schemeClr val="hlink"/>
                </a:solidFill>
                <a:hlinkClick r:id="rId3"/>
              </a:rPr>
              <a:t>UCM Personal Information</a:t>
            </a:r>
            <a:r>
              <a:rPr lang="en-US" sz="2400" dirty="0"/>
              <a:t> in MyCentral.  </a:t>
            </a:r>
            <a:endParaRPr sz="2400" dirty="0"/>
          </a:p>
          <a:p>
            <a:pPr indent="-304800">
              <a:lnSpc>
                <a:spcPct val="90000"/>
              </a:lnSpc>
              <a:spcBef>
                <a:spcPts val="0"/>
              </a:spcBef>
              <a:buClr>
                <a:schemeClr val="dk1"/>
              </a:buClr>
              <a:buSzPts val="2800"/>
              <a:buFont typeface="Calibri"/>
              <a:buChar char="•"/>
            </a:pPr>
            <a:r>
              <a:rPr lang="en-US" sz="2400" dirty="0"/>
              <a:t>If you changed departments, check your network shared drive access.  If you are missing access to a drive that you need, please contact the TSC.</a:t>
            </a:r>
            <a:endParaRPr sz="2400" dirty="0"/>
          </a:p>
          <a:p>
            <a:pPr indent="-304800">
              <a:lnSpc>
                <a:spcPct val="90000"/>
              </a:lnSpc>
              <a:spcBef>
                <a:spcPts val="0"/>
              </a:spcBef>
              <a:buSzPts val="2800"/>
            </a:pPr>
            <a:r>
              <a:rPr lang="en-US" sz="2400" dirty="0"/>
              <a:t>Remember, if you choose to move your own telephone and computer equipment to your new location, we ask that you contact the TSC to report that move so that inventory information can be updated and your computer renamed.</a:t>
            </a:r>
            <a:endParaRPr sz="2400" dirty="0"/>
          </a:p>
          <a:p>
            <a:pPr marL="171450" indent="-38100">
              <a:lnSpc>
                <a:spcPct val="90000"/>
              </a:lnSpc>
              <a:spcBef>
                <a:spcPts val="750"/>
              </a:spcBef>
              <a:buClr>
                <a:schemeClr val="dk1"/>
              </a:buClr>
              <a:buSzPts val="2800"/>
              <a:buNone/>
            </a:pPr>
            <a:endParaRPr sz="2100" dirty="0">
              <a:solidFill>
                <a:schemeClr val="dk1"/>
              </a:solidFill>
              <a:latin typeface="Calibri"/>
              <a:ea typeface="Calibri"/>
              <a:cs typeface="Calibri"/>
              <a:sym typeface="Calibri"/>
            </a:endParaRPr>
          </a:p>
          <a:p>
            <a:pPr marL="171450" indent="-38100">
              <a:lnSpc>
                <a:spcPct val="90000"/>
              </a:lnSpc>
              <a:spcBef>
                <a:spcPts val="750"/>
              </a:spcBef>
              <a:buClr>
                <a:schemeClr val="dk1"/>
              </a:buClr>
              <a:buSzPts val="2800"/>
              <a:buNone/>
            </a:pPr>
            <a:endParaRPr sz="210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FA41DFCF-F5F7-4ECE-8FFC-05D6DAF9FDA9}" type="slidenum">
              <a:rPr lang="en-US" smtClean="0"/>
              <a:t>44</a:t>
            </a:fld>
            <a:endParaRPr lang="en-US" dirty="0"/>
          </a:p>
        </p:txBody>
      </p:sp>
    </p:spTree>
    <p:extLst>
      <p:ext uri="{BB962C8B-B14F-4D97-AF65-F5344CB8AC3E}">
        <p14:creationId xmlns:p14="http://schemas.microsoft.com/office/powerpoint/2010/main" val="2547647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1371600" y="1257300"/>
            <a:ext cx="6181467" cy="745629"/>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rgbClr val="FF0000"/>
              </a:buClr>
              <a:buSzPts val="4400"/>
            </a:pPr>
            <a:r>
              <a:rPr lang="en-US" sz="3300" b="1" dirty="0">
                <a:solidFill>
                  <a:srgbClr val="FF0000"/>
                </a:solidFill>
                <a:latin typeface="Calibri"/>
                <a:ea typeface="Calibri"/>
                <a:cs typeface="Calibri"/>
                <a:sym typeface="Calibri"/>
              </a:rPr>
              <a:t>Student IDs and Passwords</a:t>
            </a:r>
            <a:endParaRPr sz="3300" dirty="0">
              <a:solidFill>
                <a:srgbClr val="FF0000"/>
              </a:solidFill>
              <a:latin typeface="Calibri"/>
              <a:ea typeface="Calibri"/>
              <a:cs typeface="Calibri"/>
              <a:sym typeface="Calibri"/>
            </a:endParaRPr>
          </a:p>
        </p:txBody>
      </p:sp>
      <p:sp>
        <p:nvSpPr>
          <p:cNvPr id="110" name="Google Shape;110;p16"/>
          <p:cNvSpPr txBox="1">
            <a:spLocks noGrp="1"/>
          </p:cNvSpPr>
          <p:nvPr>
            <p:ph type="body" idx="1"/>
          </p:nvPr>
        </p:nvSpPr>
        <p:spPr>
          <a:xfrm>
            <a:off x="294169" y="2002931"/>
            <a:ext cx="8504100" cy="3597750"/>
          </a:xfrm>
          <a:prstGeom prst="rect">
            <a:avLst/>
          </a:prstGeom>
          <a:noFill/>
          <a:ln>
            <a:noFill/>
          </a:ln>
        </p:spPr>
        <p:txBody>
          <a:bodyPr spcFirstLastPara="1" vert="horz" wrap="square" lIns="68569" tIns="34275" rIns="68569" bIns="34275" rtlCol="0" anchor="t" anchorCtr="0">
            <a:noAutofit/>
          </a:bodyPr>
          <a:lstStyle/>
          <a:p>
            <a:pPr marL="0" indent="0">
              <a:lnSpc>
                <a:spcPct val="70000"/>
              </a:lnSpc>
              <a:spcBef>
                <a:spcPts val="0"/>
              </a:spcBef>
              <a:buClr>
                <a:schemeClr val="dk1"/>
              </a:buClr>
              <a:buSzPts val="3150"/>
              <a:buNone/>
            </a:pPr>
            <a:r>
              <a:rPr lang="en-US" sz="2363" dirty="0">
                <a:solidFill>
                  <a:schemeClr val="dk1"/>
                </a:solidFill>
                <a:latin typeface="Calibri"/>
                <a:ea typeface="Calibri"/>
                <a:cs typeface="Calibri"/>
                <a:sym typeface="Calibri"/>
              </a:rPr>
              <a:t>Remember, students need two sets of identifiers to access UCM materials:  </a:t>
            </a:r>
            <a:endParaRPr dirty="0"/>
          </a:p>
          <a:p>
            <a:pPr marL="171450" indent="-171450">
              <a:lnSpc>
                <a:spcPct val="70000"/>
              </a:lnSpc>
              <a:spcBef>
                <a:spcPts val="750"/>
              </a:spcBef>
              <a:buClr>
                <a:schemeClr val="dk1"/>
              </a:buClr>
              <a:buSzPts val="1960"/>
              <a:buFont typeface="Arial"/>
              <a:buChar char="•"/>
            </a:pPr>
            <a:r>
              <a:rPr lang="en-US" sz="1470" b="1" dirty="0">
                <a:solidFill>
                  <a:schemeClr val="dk1"/>
                </a:solidFill>
                <a:latin typeface="Calibri"/>
                <a:ea typeface="Calibri"/>
                <a:cs typeface="Calibri"/>
                <a:sym typeface="Calibri"/>
              </a:rPr>
              <a:t>MyCentral ID</a:t>
            </a:r>
            <a:r>
              <a:rPr lang="en-US" sz="1470" dirty="0">
                <a:solidFill>
                  <a:schemeClr val="dk1"/>
                </a:solidFill>
                <a:latin typeface="Calibri"/>
                <a:ea typeface="Calibri"/>
                <a:cs typeface="Calibri"/>
                <a:sym typeface="Calibri"/>
              </a:rPr>
              <a:t> = Student ID# (700#)</a:t>
            </a:r>
            <a:endParaRPr dirty="0"/>
          </a:p>
          <a:p>
            <a:pPr marL="171450" indent="-171450">
              <a:lnSpc>
                <a:spcPct val="70000"/>
              </a:lnSpc>
              <a:spcBef>
                <a:spcPts val="750"/>
              </a:spcBef>
              <a:buClr>
                <a:schemeClr val="dk1"/>
              </a:buClr>
              <a:buSzPts val="1960"/>
              <a:buFont typeface="Arial"/>
              <a:buChar char="•"/>
            </a:pPr>
            <a:r>
              <a:rPr lang="en-US" sz="1470" b="1" dirty="0">
                <a:solidFill>
                  <a:schemeClr val="dk1"/>
                </a:solidFill>
                <a:latin typeface="Calibri"/>
                <a:ea typeface="Calibri"/>
                <a:cs typeface="Calibri"/>
                <a:sym typeface="Calibri"/>
              </a:rPr>
              <a:t>MyCentral password </a:t>
            </a:r>
            <a:r>
              <a:rPr lang="en-US" sz="1470" dirty="0">
                <a:solidFill>
                  <a:schemeClr val="dk1"/>
                </a:solidFill>
                <a:latin typeface="Calibri"/>
                <a:ea typeface="Calibri"/>
                <a:cs typeface="Calibri"/>
                <a:sym typeface="Calibri"/>
              </a:rPr>
              <a:t>= Sent to the student from the TSC via email.  If they cannot log into MyCentral, they should contact the TSC at 660-543-4357 for a password reset.</a:t>
            </a:r>
            <a:endParaRPr dirty="0"/>
          </a:p>
          <a:p>
            <a:pPr marL="171450" indent="-171450">
              <a:lnSpc>
                <a:spcPct val="70000"/>
              </a:lnSpc>
              <a:spcBef>
                <a:spcPts val="750"/>
              </a:spcBef>
              <a:buClr>
                <a:schemeClr val="dk1"/>
              </a:buClr>
              <a:buSzPts val="1960"/>
              <a:buFont typeface="Arial"/>
              <a:buChar char="•"/>
            </a:pPr>
            <a:r>
              <a:rPr lang="en-US" sz="1470" i="1" dirty="0">
                <a:solidFill>
                  <a:schemeClr val="dk1"/>
                </a:solidFill>
                <a:latin typeface="Calibri"/>
                <a:ea typeface="Calibri"/>
                <a:cs typeface="Calibri"/>
                <a:sym typeface="Calibri"/>
              </a:rPr>
              <a:t>Students use their MyCentral ID to access MyCentral and the Guide app. </a:t>
            </a:r>
            <a:endParaRPr sz="1470" dirty="0">
              <a:solidFill>
                <a:schemeClr val="dk1"/>
              </a:solidFill>
              <a:latin typeface="Calibri"/>
              <a:ea typeface="Calibri"/>
              <a:cs typeface="Calibri"/>
              <a:sym typeface="Calibri"/>
            </a:endParaRPr>
          </a:p>
          <a:p>
            <a:pPr marL="171450" indent="-171450">
              <a:lnSpc>
                <a:spcPct val="70000"/>
              </a:lnSpc>
              <a:spcBef>
                <a:spcPts val="750"/>
              </a:spcBef>
              <a:buClr>
                <a:schemeClr val="dk1"/>
              </a:buClr>
              <a:buSzPts val="1960"/>
              <a:buFont typeface="Arial"/>
              <a:buChar char="•"/>
            </a:pPr>
            <a:r>
              <a:rPr lang="en-US" sz="1470" b="1" dirty="0">
                <a:solidFill>
                  <a:schemeClr val="dk1"/>
                </a:solidFill>
                <a:latin typeface="Calibri"/>
                <a:ea typeface="Calibri"/>
                <a:cs typeface="Calibri"/>
                <a:sym typeface="Calibri"/>
              </a:rPr>
              <a:t>Student Network ID </a:t>
            </a:r>
            <a:r>
              <a:rPr lang="en-US" sz="1470" dirty="0">
                <a:solidFill>
                  <a:schemeClr val="dk1"/>
                </a:solidFill>
                <a:latin typeface="Calibri"/>
                <a:ea typeface="Calibri"/>
                <a:cs typeface="Calibri"/>
                <a:sym typeface="Calibri"/>
              </a:rPr>
              <a:t>= three letters and five numbers, e.g. mxh12340.</a:t>
            </a:r>
            <a:endParaRPr dirty="0"/>
          </a:p>
          <a:p>
            <a:pPr marL="171450" indent="-171450">
              <a:lnSpc>
                <a:spcPct val="70000"/>
              </a:lnSpc>
              <a:spcBef>
                <a:spcPts val="750"/>
              </a:spcBef>
              <a:buClr>
                <a:schemeClr val="dk1"/>
              </a:buClr>
              <a:buSzPts val="1960"/>
              <a:buFont typeface="Arial"/>
              <a:buChar char="•"/>
            </a:pPr>
            <a:r>
              <a:rPr lang="en-US" sz="1470" b="1" dirty="0">
                <a:solidFill>
                  <a:schemeClr val="dk1"/>
                </a:solidFill>
                <a:latin typeface="Calibri"/>
                <a:ea typeface="Calibri"/>
                <a:cs typeface="Calibri"/>
                <a:sym typeface="Calibri"/>
              </a:rPr>
              <a:t>Student Network password</a:t>
            </a:r>
            <a:r>
              <a:rPr lang="en-US" sz="1470" dirty="0">
                <a:solidFill>
                  <a:schemeClr val="dk1"/>
                </a:solidFill>
                <a:latin typeface="Calibri"/>
                <a:ea typeface="Calibri"/>
                <a:cs typeface="Calibri"/>
                <a:sym typeface="Calibri"/>
              </a:rPr>
              <a:t> = Student should login to MyCentral, and go to the Student Services &gt; Student Home Tab.  At the top left of the page, they will see their Network ID displayed, and under it a place to submit a new password.  They don’t need to know a default;  they can simply submit a new password.  </a:t>
            </a:r>
            <a:endParaRPr dirty="0"/>
          </a:p>
          <a:p>
            <a:pPr marL="171450" indent="-171450">
              <a:lnSpc>
                <a:spcPct val="70000"/>
              </a:lnSpc>
              <a:spcBef>
                <a:spcPts val="750"/>
              </a:spcBef>
              <a:buClr>
                <a:schemeClr val="dk1"/>
              </a:buClr>
              <a:buSzPts val="1960"/>
              <a:buFont typeface="Arial"/>
              <a:buChar char="•"/>
            </a:pPr>
            <a:r>
              <a:rPr lang="en-US" sz="1470" i="1" dirty="0">
                <a:solidFill>
                  <a:schemeClr val="dk1"/>
                </a:solidFill>
                <a:latin typeface="Calibri"/>
                <a:ea typeface="Calibri"/>
                <a:cs typeface="Calibri"/>
                <a:sym typeface="Calibri"/>
              </a:rPr>
              <a:t>Students use their Network ID and password to access Campus Computers; UCMO-WiFi; Blackboard; and UCM Email.  For a guide on using IDs and passwords, visit https://www.ucmo.edu/ot/new/AreYouANewStudent.cfm</a:t>
            </a:r>
            <a:endParaRPr sz="1470" dirty="0">
              <a:solidFill>
                <a:schemeClr val="dk1"/>
              </a:solidFill>
              <a:latin typeface="Calibri"/>
              <a:ea typeface="Calibri"/>
              <a:cs typeface="Calibri"/>
              <a:sym typeface="Calibri"/>
            </a:endParaRPr>
          </a:p>
          <a:p>
            <a:pPr marL="171450" indent="-78105">
              <a:lnSpc>
                <a:spcPct val="70000"/>
              </a:lnSpc>
              <a:spcBef>
                <a:spcPts val="750"/>
              </a:spcBef>
              <a:buClr>
                <a:schemeClr val="dk1"/>
              </a:buClr>
              <a:buSzPts val="1960"/>
              <a:buNone/>
            </a:pPr>
            <a:endParaRPr sz="1470" dirty="0">
              <a:solidFill>
                <a:schemeClr val="dk1"/>
              </a:solidFill>
              <a:latin typeface="Calibri"/>
              <a:ea typeface="Calibri"/>
              <a:cs typeface="Calibri"/>
              <a:sym typeface="Calibri"/>
            </a:endParaRPr>
          </a:p>
          <a:p>
            <a:pPr marL="171450" indent="-78105">
              <a:lnSpc>
                <a:spcPct val="70000"/>
              </a:lnSpc>
              <a:spcBef>
                <a:spcPts val="750"/>
              </a:spcBef>
              <a:buClr>
                <a:schemeClr val="dk1"/>
              </a:buClr>
              <a:buSzPts val="1960"/>
              <a:buNone/>
            </a:pPr>
            <a:endParaRPr sz="1470" dirty="0">
              <a:solidFill>
                <a:schemeClr val="dk1"/>
              </a:solidFill>
              <a:latin typeface="Calibri"/>
              <a:ea typeface="Calibri"/>
              <a:cs typeface="Calibri"/>
              <a:sym typeface="Calibri"/>
            </a:endParaRPr>
          </a:p>
          <a:p>
            <a:pPr marL="171450" indent="-78105">
              <a:lnSpc>
                <a:spcPct val="70000"/>
              </a:lnSpc>
              <a:spcBef>
                <a:spcPts val="750"/>
              </a:spcBef>
              <a:buClr>
                <a:schemeClr val="dk1"/>
              </a:buClr>
              <a:buSzPts val="1960"/>
              <a:buNone/>
            </a:pPr>
            <a:endParaRPr sz="147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FA41DFCF-F5F7-4ECE-8FFC-05D6DAF9FDA9}" type="slidenum">
              <a:rPr lang="en-US" smtClean="0"/>
              <a:t>45</a:t>
            </a:fld>
            <a:endParaRPr lang="en-US" dirty="0"/>
          </a:p>
        </p:txBody>
      </p:sp>
    </p:spTree>
    <p:extLst>
      <p:ext uri="{BB962C8B-B14F-4D97-AF65-F5344CB8AC3E}">
        <p14:creationId xmlns:p14="http://schemas.microsoft.com/office/powerpoint/2010/main" val="1435522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557466" y="533400"/>
            <a:ext cx="6181467" cy="745629"/>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rgbClr val="FF0000"/>
              </a:buClr>
              <a:buSzPts val="3200"/>
            </a:pPr>
            <a:r>
              <a:rPr lang="en-US" sz="2400" b="1" dirty="0">
                <a:solidFill>
                  <a:srgbClr val="FF0000"/>
                </a:solidFill>
                <a:latin typeface="Calibri"/>
                <a:ea typeface="Calibri"/>
                <a:cs typeface="Calibri"/>
                <a:sym typeface="Calibri"/>
              </a:rPr>
              <a:t>Student Technology Support Available at </a:t>
            </a:r>
            <a:br>
              <a:rPr lang="en-US" sz="2400" b="1" dirty="0">
                <a:solidFill>
                  <a:srgbClr val="FF0000"/>
                </a:solidFill>
                <a:latin typeface="Calibri"/>
                <a:ea typeface="Calibri"/>
                <a:cs typeface="Calibri"/>
                <a:sym typeface="Calibri"/>
              </a:rPr>
            </a:br>
            <a:r>
              <a:rPr lang="en-US" sz="2400" b="1" dirty="0">
                <a:solidFill>
                  <a:srgbClr val="FF0000"/>
                </a:solidFill>
                <a:latin typeface="Calibri"/>
                <a:ea typeface="Calibri"/>
                <a:cs typeface="Calibri"/>
                <a:sym typeface="Calibri"/>
              </a:rPr>
              <a:t>Start Up</a:t>
            </a:r>
            <a:endParaRPr sz="2400" dirty="0">
              <a:solidFill>
                <a:srgbClr val="FF0000"/>
              </a:solidFill>
              <a:latin typeface="Calibri"/>
              <a:ea typeface="Calibri"/>
              <a:cs typeface="Calibri"/>
              <a:sym typeface="Calibri"/>
            </a:endParaRPr>
          </a:p>
        </p:txBody>
      </p:sp>
      <p:sp>
        <p:nvSpPr>
          <p:cNvPr id="117" name="Google Shape;117;p17"/>
          <p:cNvSpPr txBox="1">
            <a:spLocks noGrp="1"/>
          </p:cNvSpPr>
          <p:nvPr>
            <p:ph type="body" idx="1"/>
          </p:nvPr>
        </p:nvSpPr>
        <p:spPr>
          <a:xfrm>
            <a:off x="609600" y="1905000"/>
            <a:ext cx="8077200" cy="4419599"/>
          </a:xfrm>
          <a:prstGeom prst="rect">
            <a:avLst/>
          </a:prstGeom>
          <a:noFill/>
          <a:ln>
            <a:noFill/>
          </a:ln>
        </p:spPr>
        <p:txBody>
          <a:bodyPr spcFirstLastPara="1" vert="horz" wrap="square" lIns="68569" tIns="34275" rIns="68569" bIns="34275" rtlCol="0" anchor="t" anchorCtr="0">
            <a:noAutofit/>
          </a:bodyPr>
          <a:lstStyle/>
          <a:p>
            <a:pPr marL="171450" indent="-88106">
              <a:lnSpc>
                <a:spcPct val="70000"/>
              </a:lnSpc>
              <a:spcBef>
                <a:spcPts val="750"/>
              </a:spcBef>
              <a:buClr>
                <a:schemeClr val="dk1"/>
              </a:buClr>
              <a:buSzPts val="1750"/>
              <a:buNone/>
            </a:pPr>
            <a:endParaRPr sz="1313" i="1" dirty="0">
              <a:solidFill>
                <a:schemeClr val="dk1"/>
              </a:solidFill>
              <a:latin typeface="Calibri"/>
              <a:ea typeface="Calibri"/>
              <a:cs typeface="Calibri"/>
              <a:sym typeface="Calibri"/>
            </a:endParaRPr>
          </a:p>
          <a:p>
            <a:pPr indent="-290513">
              <a:lnSpc>
                <a:spcPct val="70000"/>
              </a:lnSpc>
              <a:spcBef>
                <a:spcPts val="750"/>
              </a:spcBef>
              <a:buSzPts val="2500"/>
            </a:pPr>
            <a:r>
              <a:rPr lang="en-US" sz="2800" dirty="0">
                <a:solidFill>
                  <a:schemeClr val="dk1"/>
                </a:solidFill>
                <a:latin typeface="Calibri"/>
                <a:ea typeface="Calibri"/>
                <a:cs typeface="Calibri"/>
                <a:sym typeface="Calibri"/>
              </a:rPr>
              <a:t>TSC staff will be </a:t>
            </a:r>
            <a:r>
              <a:rPr lang="en-US" sz="2800" dirty="0"/>
              <a:t>available by telephone at 660-543-4357 from 10 a.m. to 2 p.m. on Saturday, August 17 and noon to 7 p.m. on Sunday, August 18.</a:t>
            </a:r>
            <a:endParaRPr sz="2800" dirty="0"/>
          </a:p>
          <a:p>
            <a:pPr indent="-290513">
              <a:lnSpc>
                <a:spcPct val="70000"/>
              </a:lnSpc>
              <a:spcBef>
                <a:spcPts val="0"/>
              </a:spcBef>
              <a:buSzPts val="2500"/>
            </a:pPr>
            <a:r>
              <a:rPr lang="en-US" sz="2800" dirty="0"/>
              <a:t>Technicians will also be available for walk-in support from 1 p.m. to 3 p.m. on Sunday, August 18.  We’re located in the Lower Level of Ward Edwards;  just follow the signs!</a:t>
            </a:r>
            <a:endParaRPr sz="2800" dirty="0"/>
          </a:p>
          <a:p>
            <a:pPr indent="-290513">
              <a:lnSpc>
                <a:spcPct val="70000"/>
              </a:lnSpc>
              <a:spcBef>
                <a:spcPts val="0"/>
              </a:spcBef>
              <a:buClr>
                <a:schemeClr val="dk1"/>
              </a:buClr>
              <a:buSzPts val="2500"/>
              <a:buFont typeface="Calibri"/>
              <a:buChar char="•"/>
            </a:pPr>
            <a:r>
              <a:rPr lang="en-US" sz="2800" dirty="0">
                <a:solidFill>
                  <a:schemeClr val="dk1"/>
                </a:solidFill>
                <a:latin typeface="Calibri"/>
                <a:ea typeface="Calibri"/>
                <a:cs typeface="Calibri"/>
                <a:sym typeface="Calibri"/>
              </a:rPr>
              <a:t>Assistance available at the Technology Support </a:t>
            </a:r>
            <a:r>
              <a:rPr lang="en-US" sz="2800" dirty="0"/>
              <a:t>Center</a:t>
            </a:r>
            <a:r>
              <a:rPr lang="en-US" sz="2800" dirty="0">
                <a:solidFill>
                  <a:schemeClr val="dk1"/>
                </a:solidFill>
                <a:latin typeface="Calibri"/>
                <a:ea typeface="Calibri"/>
                <a:cs typeface="Calibri"/>
                <a:sym typeface="Calibri"/>
              </a:rPr>
              <a:t> includes password resets, assistance connecting to WiFi, and general technical troubleshooting.</a:t>
            </a:r>
            <a:endParaRPr sz="4400" dirty="0"/>
          </a:p>
          <a:p>
            <a:pPr marL="171450" indent="-88106">
              <a:lnSpc>
                <a:spcPct val="70000"/>
              </a:lnSpc>
              <a:spcBef>
                <a:spcPts val="750"/>
              </a:spcBef>
              <a:buClr>
                <a:schemeClr val="dk1"/>
              </a:buClr>
              <a:buSzPts val="1750"/>
              <a:buNone/>
            </a:pPr>
            <a:endParaRPr sz="1313" dirty="0">
              <a:solidFill>
                <a:schemeClr val="dk1"/>
              </a:solidFill>
              <a:latin typeface="Calibri"/>
              <a:ea typeface="Calibri"/>
              <a:cs typeface="Calibri"/>
              <a:sym typeface="Calibri"/>
            </a:endParaRPr>
          </a:p>
          <a:p>
            <a:pPr marL="171450" indent="-88106">
              <a:lnSpc>
                <a:spcPct val="70000"/>
              </a:lnSpc>
              <a:spcBef>
                <a:spcPts val="750"/>
              </a:spcBef>
              <a:buClr>
                <a:schemeClr val="dk1"/>
              </a:buClr>
              <a:buSzPts val="1750"/>
              <a:buNone/>
            </a:pPr>
            <a:endParaRPr sz="1313" dirty="0">
              <a:solidFill>
                <a:schemeClr val="dk1"/>
              </a:solidFill>
              <a:latin typeface="Calibri"/>
              <a:ea typeface="Calibri"/>
              <a:cs typeface="Calibri"/>
              <a:sym typeface="Calibri"/>
            </a:endParaRPr>
          </a:p>
          <a:p>
            <a:pPr marL="171450" indent="-88106">
              <a:lnSpc>
                <a:spcPct val="70000"/>
              </a:lnSpc>
              <a:spcBef>
                <a:spcPts val="750"/>
              </a:spcBef>
              <a:buClr>
                <a:schemeClr val="dk1"/>
              </a:buClr>
              <a:buSzPts val="1750"/>
              <a:buNone/>
            </a:pPr>
            <a:endParaRPr sz="1313" dirty="0">
              <a:solidFill>
                <a:schemeClr val="dk1"/>
              </a:solidFill>
              <a:latin typeface="Calibri"/>
              <a:ea typeface="Calibri"/>
              <a:cs typeface="Calibri"/>
              <a:sym typeface="Calibri"/>
            </a:endParaRPr>
          </a:p>
          <a:p>
            <a:pPr marL="171450" indent="-88106">
              <a:lnSpc>
                <a:spcPct val="70000"/>
              </a:lnSpc>
              <a:spcBef>
                <a:spcPts val="750"/>
              </a:spcBef>
              <a:buClr>
                <a:schemeClr val="dk1"/>
              </a:buClr>
              <a:buSzPts val="1750"/>
              <a:buNone/>
            </a:pPr>
            <a:endParaRPr sz="1313"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FA41DFCF-F5F7-4ECE-8FFC-05D6DAF9FDA9}" type="slidenum">
              <a:rPr lang="en-US" smtClean="0"/>
              <a:t>46</a:t>
            </a:fld>
            <a:endParaRPr lang="en-US" dirty="0"/>
          </a:p>
        </p:txBody>
      </p:sp>
    </p:spTree>
    <p:extLst>
      <p:ext uri="{BB962C8B-B14F-4D97-AF65-F5344CB8AC3E}">
        <p14:creationId xmlns:p14="http://schemas.microsoft.com/office/powerpoint/2010/main" val="32621678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1295400" y="457200"/>
            <a:ext cx="6181467" cy="563777"/>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rgbClr val="FF0000"/>
              </a:buClr>
              <a:buSzPts val="4400"/>
            </a:pPr>
            <a:r>
              <a:rPr lang="en-US" sz="3300" b="1" dirty="0">
                <a:solidFill>
                  <a:srgbClr val="FF0000"/>
                </a:solidFill>
                <a:latin typeface="Calibri"/>
                <a:ea typeface="Calibri"/>
                <a:cs typeface="Calibri"/>
                <a:sym typeface="Calibri"/>
              </a:rPr>
              <a:t>Security Reminders</a:t>
            </a:r>
            <a:endParaRPr sz="3300" dirty="0">
              <a:solidFill>
                <a:srgbClr val="FF0000"/>
              </a:solidFill>
              <a:latin typeface="Calibri"/>
              <a:ea typeface="Calibri"/>
              <a:cs typeface="Calibri"/>
              <a:sym typeface="Calibri"/>
            </a:endParaRPr>
          </a:p>
        </p:txBody>
      </p:sp>
      <p:sp>
        <p:nvSpPr>
          <p:cNvPr id="124" name="Google Shape;124;p18"/>
          <p:cNvSpPr txBox="1">
            <a:spLocks noGrp="1"/>
          </p:cNvSpPr>
          <p:nvPr>
            <p:ph type="body" idx="1"/>
          </p:nvPr>
        </p:nvSpPr>
        <p:spPr>
          <a:xfrm>
            <a:off x="381000" y="1219200"/>
            <a:ext cx="8229600" cy="4724400"/>
          </a:xfrm>
          <a:prstGeom prst="rect">
            <a:avLst/>
          </a:prstGeom>
          <a:noFill/>
          <a:ln>
            <a:noFill/>
          </a:ln>
        </p:spPr>
        <p:txBody>
          <a:bodyPr spcFirstLastPara="1" vert="horz" wrap="square" lIns="68569" tIns="34275" rIns="68569" bIns="34275" rtlCol="0" anchor="t" anchorCtr="0">
            <a:noAutofit/>
          </a:bodyPr>
          <a:lstStyle/>
          <a:p>
            <a:pPr marL="0" indent="0">
              <a:lnSpc>
                <a:spcPct val="70000"/>
              </a:lnSpc>
              <a:spcBef>
                <a:spcPts val="0"/>
              </a:spcBef>
              <a:buClr>
                <a:schemeClr val="dk1"/>
              </a:buClr>
              <a:buSzPts val="2800"/>
              <a:buNone/>
            </a:pPr>
            <a:r>
              <a:rPr lang="en-US" sz="2800" dirty="0">
                <a:solidFill>
                  <a:schemeClr val="dk1"/>
                </a:solidFill>
                <a:latin typeface="Calibri"/>
                <a:ea typeface="Calibri"/>
                <a:cs typeface="Calibri"/>
                <a:sym typeface="Calibri"/>
              </a:rPr>
              <a:t>Don’t fall for Phishing Attacks!  Remember: </a:t>
            </a:r>
            <a:endParaRPr sz="4000" dirty="0"/>
          </a:p>
          <a:p>
            <a:pPr marL="171450" indent="-171450">
              <a:lnSpc>
                <a:spcPct val="70000"/>
              </a:lnSpc>
              <a:spcBef>
                <a:spcPts val="750"/>
              </a:spcBef>
              <a:buClr>
                <a:schemeClr val="dk1"/>
              </a:buClr>
              <a:buSzPts val="1960"/>
              <a:buFont typeface="Arial"/>
              <a:buChar char="•"/>
            </a:pPr>
            <a:r>
              <a:rPr lang="en-US" sz="1800" dirty="0">
                <a:solidFill>
                  <a:schemeClr val="dk1"/>
                </a:solidFill>
                <a:latin typeface="Calibri"/>
                <a:ea typeface="Calibri"/>
                <a:cs typeface="Calibri"/>
                <a:sym typeface="Calibri"/>
              </a:rPr>
              <a:t>OT will not expire student accounts until the student has not been enrolled for three semesters.  </a:t>
            </a:r>
            <a:endParaRPr sz="1800" i="1" dirty="0"/>
          </a:p>
          <a:p>
            <a:pPr marL="171450" indent="-171450">
              <a:lnSpc>
                <a:spcPct val="70000"/>
              </a:lnSpc>
              <a:spcBef>
                <a:spcPts val="750"/>
              </a:spcBef>
              <a:buClr>
                <a:schemeClr val="dk1"/>
              </a:buClr>
              <a:buSzPts val="1960"/>
              <a:buFont typeface="Arial"/>
              <a:buChar char="•"/>
            </a:pPr>
            <a:r>
              <a:rPr lang="en-US" sz="1800" dirty="0">
                <a:solidFill>
                  <a:schemeClr val="dk1"/>
                </a:solidFill>
                <a:latin typeface="Calibri"/>
                <a:ea typeface="Calibri"/>
                <a:cs typeface="Calibri"/>
                <a:sym typeface="Calibri"/>
              </a:rPr>
              <a:t>OT will not expire employee accounts until the employee is no longer employed.</a:t>
            </a:r>
            <a:endParaRPr sz="4000" dirty="0"/>
          </a:p>
          <a:p>
            <a:pPr marL="171450" indent="-171450">
              <a:lnSpc>
                <a:spcPct val="70000"/>
              </a:lnSpc>
              <a:spcBef>
                <a:spcPts val="750"/>
              </a:spcBef>
              <a:buClr>
                <a:schemeClr val="dk1"/>
              </a:buClr>
              <a:buSzPts val="1960"/>
              <a:buFont typeface="Arial"/>
              <a:buChar char="•"/>
            </a:pPr>
            <a:r>
              <a:rPr lang="en-US" sz="1800" dirty="0">
                <a:solidFill>
                  <a:schemeClr val="dk1"/>
                </a:solidFill>
                <a:latin typeface="Calibri"/>
                <a:ea typeface="Calibri"/>
                <a:cs typeface="Calibri"/>
                <a:sym typeface="Calibri"/>
              </a:rPr>
              <a:t>There are no quotas on email accounts; we’ll never ask you to “click here” to increase your space allocation.</a:t>
            </a:r>
            <a:endParaRPr sz="4000" dirty="0"/>
          </a:p>
          <a:p>
            <a:pPr marL="171450" indent="-171450">
              <a:lnSpc>
                <a:spcPct val="70000"/>
              </a:lnSpc>
              <a:spcBef>
                <a:spcPts val="750"/>
              </a:spcBef>
              <a:buClr>
                <a:schemeClr val="dk1"/>
              </a:buClr>
              <a:buSzPts val="1960"/>
              <a:buFont typeface="Arial"/>
              <a:buChar char="•"/>
            </a:pPr>
            <a:r>
              <a:rPr lang="en-US" sz="1800" dirty="0">
                <a:solidFill>
                  <a:schemeClr val="dk1"/>
                </a:solidFill>
                <a:latin typeface="Calibri"/>
                <a:ea typeface="Calibri"/>
                <a:cs typeface="Calibri"/>
                <a:sym typeface="Calibri"/>
              </a:rPr>
              <a:t>Examine web site links before you follow them.  Do they look suspicious?</a:t>
            </a:r>
            <a:endParaRPr sz="4000" dirty="0"/>
          </a:p>
          <a:p>
            <a:pPr marL="171450" indent="-171450">
              <a:lnSpc>
                <a:spcPct val="70000"/>
              </a:lnSpc>
              <a:spcBef>
                <a:spcPts val="750"/>
              </a:spcBef>
              <a:buClr>
                <a:schemeClr val="dk1"/>
              </a:buClr>
              <a:buSzPts val="1960"/>
              <a:buFont typeface="Arial"/>
              <a:buChar char="•"/>
            </a:pPr>
            <a:r>
              <a:rPr lang="en-US" sz="1800" dirty="0">
                <a:solidFill>
                  <a:schemeClr val="dk1"/>
                </a:solidFill>
                <a:latin typeface="Calibri"/>
                <a:ea typeface="Calibri"/>
                <a:cs typeface="Calibri"/>
                <a:sym typeface="Calibri"/>
              </a:rPr>
              <a:t>Grammatical and spelling errors are often a sign of a phishing attack.</a:t>
            </a:r>
            <a:endParaRPr sz="4000" dirty="0"/>
          </a:p>
          <a:p>
            <a:pPr marL="0" indent="0">
              <a:lnSpc>
                <a:spcPct val="70000"/>
              </a:lnSpc>
              <a:spcBef>
                <a:spcPts val="750"/>
              </a:spcBef>
              <a:buClr>
                <a:schemeClr val="dk1"/>
              </a:buClr>
              <a:buSzPts val="1960"/>
              <a:buNone/>
            </a:pPr>
            <a:endParaRPr sz="1800" dirty="0">
              <a:solidFill>
                <a:schemeClr val="dk1"/>
              </a:solidFill>
              <a:latin typeface="Calibri"/>
              <a:ea typeface="Calibri"/>
              <a:cs typeface="Calibri"/>
              <a:sym typeface="Calibri"/>
            </a:endParaRPr>
          </a:p>
          <a:p>
            <a:pPr marL="0" indent="0">
              <a:lnSpc>
                <a:spcPct val="70000"/>
              </a:lnSpc>
              <a:spcBef>
                <a:spcPts val="750"/>
              </a:spcBef>
              <a:buClr>
                <a:schemeClr val="dk1"/>
              </a:buClr>
              <a:buSzPts val="2800"/>
              <a:buNone/>
            </a:pPr>
            <a:r>
              <a:rPr lang="en-US" sz="2800" dirty="0">
                <a:solidFill>
                  <a:schemeClr val="dk1"/>
                </a:solidFill>
                <a:latin typeface="Calibri"/>
                <a:ea typeface="Calibri"/>
                <a:cs typeface="Calibri"/>
                <a:sym typeface="Calibri"/>
              </a:rPr>
              <a:t>If you know the email is malicious, please “report as spam” and delete it.</a:t>
            </a:r>
            <a:endParaRPr sz="4000" dirty="0"/>
          </a:p>
          <a:p>
            <a:pPr marL="0" indent="0">
              <a:lnSpc>
                <a:spcPct val="70000"/>
              </a:lnSpc>
              <a:spcBef>
                <a:spcPts val="750"/>
              </a:spcBef>
              <a:buClr>
                <a:schemeClr val="dk1"/>
              </a:buClr>
              <a:buSzPts val="2800"/>
              <a:buNone/>
            </a:pPr>
            <a:r>
              <a:rPr lang="en-US" sz="2800" dirty="0">
                <a:solidFill>
                  <a:schemeClr val="dk1"/>
                </a:solidFill>
                <a:latin typeface="Calibri"/>
                <a:ea typeface="Calibri"/>
                <a:cs typeface="Calibri"/>
                <a:sym typeface="Calibri"/>
              </a:rPr>
              <a:t>Check out ucmo.edu/ot for a list of tips to stay safe!</a:t>
            </a:r>
            <a:endParaRPr sz="4000" dirty="0"/>
          </a:p>
          <a:p>
            <a:pPr marL="171450" indent="-78105">
              <a:lnSpc>
                <a:spcPct val="70000"/>
              </a:lnSpc>
              <a:spcBef>
                <a:spcPts val="750"/>
              </a:spcBef>
              <a:buClr>
                <a:schemeClr val="dk1"/>
              </a:buClr>
              <a:buSzPts val="1960"/>
              <a:buNone/>
            </a:pPr>
            <a:endParaRPr sz="1800" dirty="0">
              <a:solidFill>
                <a:schemeClr val="dk1"/>
              </a:solidFill>
              <a:latin typeface="Calibri"/>
              <a:ea typeface="Calibri"/>
              <a:cs typeface="Calibri"/>
              <a:sym typeface="Calibri"/>
            </a:endParaRPr>
          </a:p>
          <a:p>
            <a:pPr marL="171450" indent="-78105">
              <a:lnSpc>
                <a:spcPct val="70000"/>
              </a:lnSpc>
              <a:spcBef>
                <a:spcPts val="750"/>
              </a:spcBef>
              <a:buClr>
                <a:schemeClr val="dk1"/>
              </a:buClr>
              <a:buSzPts val="1960"/>
              <a:buNone/>
            </a:pPr>
            <a:endParaRPr sz="1470" dirty="0">
              <a:solidFill>
                <a:schemeClr val="dk1"/>
              </a:solidFill>
              <a:latin typeface="Calibri"/>
              <a:ea typeface="Calibri"/>
              <a:cs typeface="Calibri"/>
              <a:sym typeface="Calibri"/>
            </a:endParaRPr>
          </a:p>
          <a:p>
            <a:pPr marL="171450" indent="-78105">
              <a:lnSpc>
                <a:spcPct val="70000"/>
              </a:lnSpc>
              <a:spcBef>
                <a:spcPts val="750"/>
              </a:spcBef>
              <a:buClr>
                <a:schemeClr val="dk1"/>
              </a:buClr>
              <a:buSzPts val="1960"/>
              <a:buNone/>
            </a:pPr>
            <a:endParaRPr sz="1470"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FA41DFCF-F5F7-4ECE-8FFC-05D6DAF9FDA9}" type="slidenum">
              <a:rPr lang="en-US" smtClean="0"/>
              <a:t>47</a:t>
            </a:fld>
            <a:endParaRPr lang="en-US" dirty="0"/>
          </a:p>
        </p:txBody>
      </p:sp>
    </p:spTree>
    <p:extLst>
      <p:ext uri="{BB962C8B-B14F-4D97-AF65-F5344CB8AC3E}">
        <p14:creationId xmlns:p14="http://schemas.microsoft.com/office/powerpoint/2010/main" val="19552482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1371600" y="457200"/>
            <a:ext cx="6181467" cy="745629"/>
          </a:xfrm>
          <a:prstGeom prst="rect">
            <a:avLst/>
          </a:prstGeom>
          <a:noFill/>
          <a:ln>
            <a:noFill/>
          </a:ln>
        </p:spPr>
        <p:txBody>
          <a:bodyPr spcFirstLastPara="1" vert="horz" wrap="square" lIns="68569" tIns="34275" rIns="68569" bIns="34275" rtlCol="0" anchor="ctr" anchorCtr="0">
            <a:noAutofit/>
          </a:bodyPr>
          <a:lstStyle/>
          <a:p>
            <a:pPr>
              <a:lnSpc>
                <a:spcPct val="90000"/>
              </a:lnSpc>
              <a:spcBef>
                <a:spcPts val="0"/>
              </a:spcBef>
              <a:buClr>
                <a:srgbClr val="FF0000"/>
              </a:buClr>
              <a:buSzPts val="4400"/>
            </a:pPr>
            <a:r>
              <a:rPr lang="en-US" sz="3300" b="1" dirty="0">
                <a:solidFill>
                  <a:srgbClr val="FF0000"/>
                </a:solidFill>
                <a:latin typeface="Calibri"/>
                <a:ea typeface="Calibri"/>
                <a:cs typeface="Calibri"/>
                <a:sym typeface="Calibri"/>
              </a:rPr>
              <a:t>Contact the TSC!</a:t>
            </a:r>
            <a:endParaRPr sz="3300" dirty="0">
              <a:solidFill>
                <a:srgbClr val="FF0000"/>
              </a:solidFill>
              <a:latin typeface="Calibri"/>
              <a:ea typeface="Calibri"/>
              <a:cs typeface="Calibri"/>
              <a:sym typeface="Calibri"/>
            </a:endParaRPr>
          </a:p>
        </p:txBody>
      </p:sp>
      <p:sp>
        <p:nvSpPr>
          <p:cNvPr id="131" name="Google Shape;131;p19"/>
          <p:cNvSpPr txBox="1">
            <a:spLocks noGrp="1"/>
          </p:cNvSpPr>
          <p:nvPr>
            <p:ph type="body" idx="1"/>
          </p:nvPr>
        </p:nvSpPr>
        <p:spPr>
          <a:xfrm>
            <a:off x="329831" y="2002931"/>
            <a:ext cx="8539875" cy="3597750"/>
          </a:xfrm>
          <a:prstGeom prst="rect">
            <a:avLst/>
          </a:prstGeom>
          <a:noFill/>
          <a:ln>
            <a:noFill/>
          </a:ln>
        </p:spPr>
        <p:txBody>
          <a:bodyPr spcFirstLastPara="1" vert="horz" wrap="square" lIns="68569" tIns="34275" rIns="68569" bIns="34275" rtlCol="0" anchor="t" anchorCtr="0">
            <a:noAutofit/>
          </a:bodyPr>
          <a:lstStyle/>
          <a:p>
            <a:pPr marL="0" indent="0">
              <a:lnSpc>
                <a:spcPct val="70000"/>
              </a:lnSpc>
              <a:spcBef>
                <a:spcPts val="0"/>
              </a:spcBef>
              <a:buClr>
                <a:schemeClr val="dk1"/>
              </a:buClr>
              <a:buSzPts val="2790"/>
              <a:buNone/>
            </a:pPr>
            <a:r>
              <a:rPr lang="en-US" sz="1600" dirty="0">
                <a:solidFill>
                  <a:schemeClr val="dk1"/>
                </a:solidFill>
                <a:latin typeface="Calibri"/>
                <a:ea typeface="Calibri"/>
                <a:cs typeface="Calibri"/>
                <a:sym typeface="Calibri"/>
              </a:rPr>
              <a:t>Please contact us if you have any questions about:</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IDs and Passwords</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Suspicious Emails</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Technology Purchases (Hardware and Software)</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Telephone features and functions</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Cell phone purchases/questions</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New applications</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Data requests/reports</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WiFi/Network Connectivity</a:t>
            </a:r>
            <a:endParaRPr sz="1600" dirty="0"/>
          </a:p>
          <a:p>
            <a:pPr marL="171450" indent="-153829">
              <a:lnSpc>
                <a:spcPct val="70000"/>
              </a:lnSpc>
              <a:spcBef>
                <a:spcPts val="750"/>
              </a:spcBef>
              <a:buClr>
                <a:schemeClr val="dk1"/>
              </a:buClr>
              <a:buSzPts val="1800"/>
              <a:buFont typeface="Arial"/>
              <a:buChar char="•"/>
            </a:pPr>
            <a:r>
              <a:rPr lang="en-US" sz="1600" dirty="0">
                <a:solidFill>
                  <a:schemeClr val="dk1"/>
                </a:solidFill>
                <a:latin typeface="Calibri"/>
                <a:ea typeface="Calibri"/>
                <a:cs typeface="Calibri"/>
                <a:sym typeface="Calibri"/>
              </a:rPr>
              <a:t>Anything Related to Technology!</a:t>
            </a:r>
            <a:endParaRPr sz="1600" dirty="0"/>
          </a:p>
          <a:p>
            <a:pPr marL="0" indent="0">
              <a:lnSpc>
                <a:spcPct val="70000"/>
              </a:lnSpc>
              <a:spcBef>
                <a:spcPts val="750"/>
              </a:spcBef>
              <a:buClr>
                <a:schemeClr val="dk1"/>
              </a:buClr>
              <a:buSzPts val="2170"/>
              <a:buNone/>
            </a:pPr>
            <a:endParaRPr sz="1600" dirty="0">
              <a:solidFill>
                <a:schemeClr val="dk1"/>
              </a:solidFill>
              <a:latin typeface="Calibri"/>
              <a:ea typeface="Calibri"/>
              <a:cs typeface="Calibri"/>
              <a:sym typeface="Calibri"/>
            </a:endParaRPr>
          </a:p>
          <a:p>
            <a:pPr marL="0" indent="0">
              <a:lnSpc>
                <a:spcPct val="70000"/>
              </a:lnSpc>
              <a:spcBef>
                <a:spcPts val="750"/>
              </a:spcBef>
              <a:buClr>
                <a:schemeClr val="dk1"/>
              </a:buClr>
              <a:buSzPts val="2790"/>
              <a:buNone/>
            </a:pPr>
            <a:r>
              <a:rPr lang="en-US" sz="1600" dirty="0">
                <a:solidFill>
                  <a:schemeClr val="dk1"/>
                </a:solidFill>
                <a:latin typeface="Calibri"/>
                <a:ea typeface="Calibri"/>
                <a:cs typeface="Calibri"/>
                <a:sym typeface="Calibri"/>
              </a:rPr>
              <a:t>We can be reached at 660-543-4357, </a:t>
            </a:r>
            <a:r>
              <a:rPr lang="en-US" sz="1600" u="sng" dirty="0">
                <a:solidFill>
                  <a:schemeClr val="hlink"/>
                </a:solidFill>
                <a:latin typeface="Calibri"/>
                <a:ea typeface="Calibri"/>
                <a:cs typeface="Calibri"/>
                <a:sym typeface="Calibri"/>
                <a:hlinkClick r:id="rId3"/>
              </a:rPr>
              <a:t>tsc@ucmo.edu</a:t>
            </a:r>
            <a:r>
              <a:rPr lang="en-US" sz="1600" dirty="0">
                <a:solidFill>
                  <a:schemeClr val="dk1"/>
                </a:solidFill>
                <a:latin typeface="Calibri"/>
                <a:ea typeface="Calibri"/>
                <a:cs typeface="Calibri"/>
                <a:sym typeface="Calibri"/>
              </a:rPr>
              <a:t>, or stop by our office in Ward Edwards 0</a:t>
            </a:r>
            <a:r>
              <a:rPr lang="en-US" sz="1600" dirty="0"/>
              <a:t>1</a:t>
            </a:r>
            <a:r>
              <a:rPr lang="en-US" sz="1600" dirty="0">
                <a:solidFill>
                  <a:schemeClr val="dk1"/>
                </a:solidFill>
                <a:latin typeface="Calibri"/>
                <a:ea typeface="Calibri"/>
                <a:cs typeface="Calibri"/>
                <a:sym typeface="Calibri"/>
              </a:rPr>
              <a:t>00.  </a:t>
            </a:r>
            <a:endParaRPr sz="1600" dirty="0"/>
          </a:p>
          <a:p>
            <a:pPr marL="171450" indent="-68103">
              <a:lnSpc>
                <a:spcPct val="70000"/>
              </a:lnSpc>
              <a:spcBef>
                <a:spcPts val="750"/>
              </a:spcBef>
              <a:buClr>
                <a:schemeClr val="dk1"/>
              </a:buClr>
              <a:buSzPts val="2170"/>
              <a:buNone/>
            </a:pPr>
            <a:endParaRPr sz="1627" dirty="0">
              <a:solidFill>
                <a:schemeClr val="dk1"/>
              </a:solidFill>
              <a:latin typeface="Calibri"/>
              <a:ea typeface="Calibri"/>
              <a:cs typeface="Calibri"/>
              <a:sym typeface="Calibri"/>
            </a:endParaRPr>
          </a:p>
          <a:p>
            <a:pPr marL="171450" indent="-68103">
              <a:lnSpc>
                <a:spcPct val="70000"/>
              </a:lnSpc>
              <a:spcBef>
                <a:spcPts val="750"/>
              </a:spcBef>
              <a:buClr>
                <a:schemeClr val="dk1"/>
              </a:buClr>
              <a:buSzPts val="2170"/>
              <a:buNone/>
            </a:pPr>
            <a:endParaRPr sz="1627" dirty="0">
              <a:solidFill>
                <a:schemeClr val="dk1"/>
              </a:solidFill>
              <a:latin typeface="Calibri"/>
              <a:ea typeface="Calibri"/>
              <a:cs typeface="Calibri"/>
              <a:sym typeface="Calibri"/>
            </a:endParaRPr>
          </a:p>
          <a:p>
            <a:pPr marL="171450" indent="-68103">
              <a:lnSpc>
                <a:spcPct val="70000"/>
              </a:lnSpc>
              <a:spcBef>
                <a:spcPts val="750"/>
              </a:spcBef>
              <a:buClr>
                <a:schemeClr val="dk1"/>
              </a:buClr>
              <a:buSzPts val="2170"/>
              <a:buNone/>
            </a:pPr>
            <a:endParaRPr sz="1627" dirty="0">
              <a:solidFill>
                <a:schemeClr val="dk1"/>
              </a:solidFill>
              <a:latin typeface="Calibri"/>
              <a:ea typeface="Calibri"/>
              <a:cs typeface="Calibri"/>
              <a:sym typeface="Calibri"/>
            </a:endParaRPr>
          </a:p>
        </p:txBody>
      </p:sp>
      <p:sp>
        <p:nvSpPr>
          <p:cNvPr id="2" name="Slide Number Placeholder 1"/>
          <p:cNvSpPr>
            <a:spLocks noGrp="1"/>
          </p:cNvSpPr>
          <p:nvPr>
            <p:ph type="sldNum" sz="quarter" idx="12"/>
          </p:nvPr>
        </p:nvSpPr>
        <p:spPr/>
        <p:txBody>
          <a:bodyPr/>
          <a:lstStyle/>
          <a:p>
            <a:fld id="{FA41DFCF-F5F7-4ECE-8FFC-05D6DAF9FDA9}" type="slidenum">
              <a:rPr lang="en-US" smtClean="0"/>
              <a:t>48</a:t>
            </a:fld>
            <a:endParaRPr lang="en-US" dirty="0"/>
          </a:p>
        </p:txBody>
      </p:sp>
    </p:spTree>
    <p:extLst>
      <p:ext uri="{BB962C8B-B14F-4D97-AF65-F5344CB8AC3E}">
        <p14:creationId xmlns:p14="http://schemas.microsoft.com/office/powerpoint/2010/main" val="25498231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lang="en-US" dirty="0"/>
              <a:t>Academic Programs and Services</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49</a:t>
            </a:fld>
            <a:endParaRPr lang="en-US" dirty="0"/>
          </a:p>
        </p:txBody>
      </p:sp>
    </p:spTree>
    <p:extLst>
      <p:ext uri="{BB962C8B-B14F-4D97-AF65-F5344CB8AC3E}">
        <p14:creationId xmlns:p14="http://schemas.microsoft.com/office/powerpoint/2010/main" val="326896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Undergraduate Admissions/Orientation</a:t>
            </a:r>
          </a:p>
        </p:txBody>
      </p:sp>
      <p:sp>
        <p:nvSpPr>
          <p:cNvPr id="2" name="Slide Number Placeholder 1"/>
          <p:cNvSpPr>
            <a:spLocks noGrp="1"/>
          </p:cNvSpPr>
          <p:nvPr>
            <p:ph type="sldNum" sz="quarter" idx="12"/>
          </p:nvPr>
        </p:nvSpPr>
        <p:spPr/>
        <p:txBody>
          <a:bodyPr/>
          <a:lstStyle/>
          <a:p>
            <a:fld id="{FA41DFCF-F5F7-4ECE-8FFC-05D6DAF9FDA9}" type="slidenum">
              <a:rPr lang="en-US" smtClean="0"/>
              <a:t>5</a:t>
            </a:fld>
            <a:endParaRPr lang="en-US" dirty="0"/>
          </a:p>
        </p:txBody>
      </p:sp>
    </p:spTree>
    <p:extLst>
      <p:ext uri="{BB962C8B-B14F-4D97-AF65-F5344CB8AC3E}">
        <p14:creationId xmlns:p14="http://schemas.microsoft.com/office/powerpoint/2010/main" val="38258002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Updates</a:t>
            </a:r>
          </a:p>
        </p:txBody>
      </p:sp>
      <p:sp>
        <p:nvSpPr>
          <p:cNvPr id="3" name="Content Placeholder 2"/>
          <p:cNvSpPr>
            <a:spLocks noGrp="1"/>
          </p:cNvSpPr>
          <p:nvPr>
            <p:ph idx="1"/>
          </p:nvPr>
        </p:nvSpPr>
        <p:spPr>
          <a:xfrm>
            <a:off x="609600" y="1295400"/>
            <a:ext cx="7696200" cy="4800600"/>
          </a:xfrm>
        </p:spPr>
        <p:txBody>
          <a:bodyPr>
            <a:normAutofit fontScale="77500" lnSpcReduction="20000"/>
          </a:bodyPr>
          <a:lstStyle/>
          <a:p>
            <a:r>
              <a:rPr lang="en-US" dirty="0"/>
              <a:t>Testing Services</a:t>
            </a:r>
          </a:p>
          <a:p>
            <a:pPr lvl="1"/>
            <a:r>
              <a:rPr lang="en-US" dirty="0"/>
              <a:t>The Testing Center at the MIC is open Mon-</a:t>
            </a:r>
            <a:r>
              <a:rPr lang="en-US" dirty="0" err="1"/>
              <a:t>Thur</a:t>
            </a:r>
            <a:endParaRPr lang="en-US" dirty="0"/>
          </a:p>
          <a:p>
            <a:pPr lvl="1"/>
            <a:r>
              <a:rPr lang="en-US" dirty="0"/>
              <a:t>Civics Exam will be required beginning this fall</a:t>
            </a:r>
          </a:p>
          <a:p>
            <a:r>
              <a:rPr lang="en-US" dirty="0"/>
              <a:t>Office of Sponsored Programs and Research Integrity</a:t>
            </a:r>
          </a:p>
          <a:p>
            <a:pPr lvl="1"/>
            <a:r>
              <a:rPr lang="en-US" dirty="0"/>
              <a:t>A total of 87 applications were submitted, requesting over $10.6 million in support</a:t>
            </a:r>
          </a:p>
          <a:p>
            <a:pPr lvl="1"/>
            <a:r>
              <a:rPr lang="en-US" dirty="0"/>
              <a:t>55 new projects were awarded $6.5 million</a:t>
            </a:r>
          </a:p>
          <a:p>
            <a:r>
              <a:rPr lang="en-US" dirty="0"/>
              <a:t>Office of Military and Veteran Services</a:t>
            </a:r>
          </a:p>
          <a:p>
            <a:pPr lvl="1"/>
            <a:r>
              <a:rPr lang="en-US" dirty="0"/>
              <a:t>July 1, Kelly Murphy was hired as the new director of military and veteran affairs</a:t>
            </a:r>
          </a:p>
          <a:p>
            <a:pPr lvl="1"/>
            <a:r>
              <a:rPr lang="en-US" dirty="0"/>
              <a:t>Courtney Swoboda was hired in October as the Coordinator of Certifications and Academic Transition</a:t>
            </a:r>
          </a:p>
          <a:p>
            <a:pPr lvl="1"/>
            <a:r>
              <a:rPr lang="en-US" dirty="0"/>
              <a:t>We currently have a search for the second Coordinator of Certifications and Academic Transition position</a:t>
            </a:r>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50</a:t>
            </a:fld>
            <a:endParaRPr lang="en-US" dirty="0"/>
          </a:p>
        </p:txBody>
      </p:sp>
    </p:spTree>
    <p:extLst>
      <p:ext uri="{BB962C8B-B14F-4D97-AF65-F5344CB8AC3E}">
        <p14:creationId xmlns:p14="http://schemas.microsoft.com/office/powerpoint/2010/main" val="10121207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3CCDB3-D7C6-463C-963B-D4C953879FBF}"/>
              </a:ext>
            </a:extLst>
          </p:cNvPr>
          <p:cNvSpPr>
            <a:spLocks noGrp="1"/>
          </p:cNvSpPr>
          <p:nvPr>
            <p:ph type="sldNum" sz="quarter" idx="12"/>
          </p:nvPr>
        </p:nvSpPr>
        <p:spPr/>
        <p:txBody>
          <a:bodyPr/>
          <a:lstStyle/>
          <a:p>
            <a:fld id="{FA41DFCF-F5F7-4ECE-8FFC-05D6DAF9FDA9}" type="slidenum">
              <a:rPr lang="en-US" smtClean="0"/>
              <a:t>51</a:t>
            </a:fld>
            <a:endParaRPr lang="en-US" dirty="0"/>
          </a:p>
        </p:txBody>
      </p:sp>
      <p:sp>
        <p:nvSpPr>
          <p:cNvPr id="5" name="Rectangle 4">
            <a:extLst>
              <a:ext uri="{FF2B5EF4-FFF2-40B4-BE49-F238E27FC236}">
                <a16:creationId xmlns:a16="http://schemas.microsoft.com/office/drawing/2014/main" id="{BCCF54B0-1A2F-402B-8F15-308D04FA36B1}"/>
              </a:ext>
            </a:extLst>
          </p:cNvPr>
          <p:cNvSpPr/>
          <p:nvPr/>
        </p:nvSpPr>
        <p:spPr>
          <a:xfrm>
            <a:off x="304800" y="-18518"/>
            <a:ext cx="8686800" cy="7339445"/>
          </a:xfrm>
          <a:prstGeom prst="rect">
            <a:avLst/>
          </a:prstGeom>
        </p:spPr>
        <p:txBody>
          <a:bodyPr wrap="square" anchor="ctr">
            <a:spAutoFit/>
          </a:bodyPr>
          <a:lstStyle/>
          <a:p>
            <a:pPr lvl="0" algn="ctr">
              <a:spcBef>
                <a:spcPct val="20000"/>
              </a:spcBef>
            </a:pPr>
            <a:r>
              <a:rPr lang="en-US" sz="3200" dirty="0">
                <a:solidFill>
                  <a:prstClr val="black"/>
                </a:solidFill>
                <a:ea typeface="+mj-ea"/>
                <a:cs typeface="+mj-cs"/>
              </a:rPr>
              <a:t>Updates</a:t>
            </a:r>
            <a:endParaRPr lang="en-US" sz="3200" dirty="0">
              <a:solidFill>
                <a:prstClr val="black"/>
              </a:solidFill>
            </a:endParaRPr>
          </a:p>
          <a:p>
            <a:pPr marL="342900" lvl="0" indent="-342900">
              <a:spcBef>
                <a:spcPct val="20000"/>
              </a:spcBef>
              <a:buFont typeface="Arial" panose="020B0604020202020204" pitchFamily="34" charset="0"/>
              <a:buChar char="•"/>
            </a:pPr>
            <a:r>
              <a:rPr lang="en-US" sz="2400" dirty="0">
                <a:solidFill>
                  <a:prstClr val="black"/>
                </a:solidFill>
              </a:rPr>
              <a:t>Testing Services Staffing:</a:t>
            </a:r>
          </a:p>
          <a:p>
            <a:pPr marL="742950" lvl="1" indent="-285750">
              <a:spcBef>
                <a:spcPct val="20000"/>
              </a:spcBef>
              <a:buFont typeface="Arial" panose="020B0604020202020204" pitchFamily="34" charset="0"/>
              <a:buChar char="–"/>
            </a:pPr>
            <a:r>
              <a:rPr lang="en-US" sz="2400" dirty="0">
                <a:solidFill>
                  <a:prstClr val="black"/>
                </a:solidFill>
              </a:rPr>
              <a:t> Rebecca Whitaker, Director of Testing Services</a:t>
            </a:r>
          </a:p>
          <a:p>
            <a:pPr marL="114300" lvl="0"/>
            <a:r>
              <a:rPr lang="en-US" sz="2400" dirty="0">
                <a:solidFill>
                  <a:srgbClr val="222222"/>
                </a:solidFill>
                <a:latin typeface="Times New Roman" panose="02020603050405020304" pitchFamily="18" charset="0"/>
              </a:rPr>
              <a:t>     </a:t>
            </a:r>
            <a:r>
              <a:rPr lang="en-US" sz="2400" dirty="0">
                <a:solidFill>
                  <a:srgbClr val="222222"/>
                </a:solidFill>
              </a:rPr>
              <a:t>– </a:t>
            </a:r>
            <a:r>
              <a:rPr lang="en-US" sz="2400" dirty="0">
                <a:solidFill>
                  <a:srgbClr val="222222"/>
                </a:solidFill>
                <a:latin typeface="Times New Roman" panose="02020603050405020304" pitchFamily="18" charset="0"/>
              </a:rPr>
              <a:t>  </a:t>
            </a:r>
            <a:r>
              <a:rPr lang="en-US" sz="2400" dirty="0">
                <a:solidFill>
                  <a:srgbClr val="222222"/>
                </a:solidFill>
              </a:rPr>
              <a:t>Ashley King, Testing Coordinator – Warrensburg Campus      </a:t>
            </a:r>
          </a:p>
          <a:p>
            <a:pPr marL="114300" lvl="0"/>
            <a:r>
              <a:rPr lang="en-US" sz="2400" dirty="0">
                <a:solidFill>
                  <a:srgbClr val="222222"/>
                </a:solidFill>
              </a:rPr>
              <a:t>     –  David </a:t>
            </a:r>
            <a:r>
              <a:rPr lang="en-US" sz="2400" dirty="0" err="1">
                <a:solidFill>
                  <a:srgbClr val="222222"/>
                </a:solidFill>
              </a:rPr>
              <a:t>Warnex</a:t>
            </a:r>
            <a:r>
              <a:rPr lang="en-US" sz="2400" dirty="0">
                <a:solidFill>
                  <a:srgbClr val="222222"/>
                </a:solidFill>
              </a:rPr>
              <a:t>, Testing Coordinator – MIC Campus</a:t>
            </a:r>
          </a:p>
          <a:p>
            <a:pPr marL="114300" lvl="0"/>
            <a:endParaRPr lang="en-US" sz="2400" dirty="0">
              <a:solidFill>
                <a:srgbClr val="222222"/>
              </a:solidFill>
            </a:endParaRPr>
          </a:p>
          <a:p>
            <a:pPr>
              <a:spcAft>
                <a:spcPts val="800"/>
              </a:spcAft>
            </a:pPr>
            <a:r>
              <a:rPr lang="en-US" sz="2400" dirty="0">
                <a:solidFill>
                  <a:srgbClr val="222222"/>
                </a:solidFill>
                <a:latin typeface="Calibri" panose="020F0502020204030204" pitchFamily="34" charset="0"/>
              </a:rPr>
              <a:t>TC HOLDS</a:t>
            </a:r>
          </a:p>
          <a:p>
            <a:pPr marL="457200"/>
            <a:r>
              <a:rPr lang="en-US" sz="2400" dirty="0">
                <a:solidFill>
                  <a:srgbClr val="222222"/>
                </a:solidFill>
                <a:latin typeface="Symbol" panose="05050102010706020507" pitchFamily="18" charset="2"/>
              </a:rPr>
              <a:t>·</a:t>
            </a:r>
            <a:r>
              <a:rPr lang="en-US" sz="2400" dirty="0">
                <a:solidFill>
                  <a:srgbClr val="222222"/>
                </a:solidFill>
                <a:latin typeface="Times New Roman" panose="02020603050405020304" pitchFamily="18" charset="0"/>
              </a:rPr>
              <a:t>         </a:t>
            </a:r>
            <a:r>
              <a:rPr lang="en-US" sz="2400" dirty="0">
                <a:solidFill>
                  <a:srgbClr val="222222"/>
                </a:solidFill>
                <a:latin typeface="Calibri" panose="020F0502020204030204" pitchFamily="34" charset="0"/>
              </a:rPr>
              <a:t>60 Credit Hours – TC Hold applied to all student accounts (no longer a waiver for first-semester transfers)</a:t>
            </a:r>
          </a:p>
          <a:p>
            <a:pPr marL="457200"/>
            <a:r>
              <a:rPr lang="en-US" sz="2400" dirty="0">
                <a:solidFill>
                  <a:srgbClr val="222222"/>
                </a:solidFill>
                <a:latin typeface="Symbol" panose="05050102010706020507" pitchFamily="18" charset="2"/>
              </a:rPr>
              <a:t>·</a:t>
            </a:r>
            <a:r>
              <a:rPr lang="en-US" sz="2400" dirty="0">
                <a:solidFill>
                  <a:srgbClr val="222222"/>
                </a:solidFill>
                <a:latin typeface="Times New Roman" panose="02020603050405020304" pitchFamily="18" charset="0"/>
              </a:rPr>
              <a:t>         </a:t>
            </a:r>
            <a:r>
              <a:rPr lang="en-US" sz="2400" dirty="0">
                <a:solidFill>
                  <a:srgbClr val="222222"/>
                </a:solidFill>
                <a:latin typeface="Calibri" panose="020F0502020204030204" pitchFamily="34" charset="0"/>
              </a:rPr>
              <a:t>TC Hold Email sent from Testing Services to student UCM email accounts (for those with an active TC Hold) – every Monday once holds are placed on accounts. The final reminder email will be sent out on the Monday of finals week each semester.</a:t>
            </a:r>
          </a:p>
          <a:p>
            <a:pPr marL="457200">
              <a:spcAft>
                <a:spcPts val="800"/>
              </a:spcAft>
            </a:pPr>
            <a:r>
              <a:rPr lang="en-US" sz="2400" dirty="0">
                <a:solidFill>
                  <a:srgbClr val="222222"/>
                </a:solidFill>
                <a:latin typeface="Symbol" panose="05050102010706020507" pitchFamily="18" charset="2"/>
              </a:rPr>
              <a:t>·</a:t>
            </a:r>
            <a:r>
              <a:rPr lang="en-US" sz="2400" dirty="0">
                <a:solidFill>
                  <a:srgbClr val="222222"/>
                </a:solidFill>
                <a:latin typeface="Times New Roman" panose="02020603050405020304" pitchFamily="18" charset="0"/>
              </a:rPr>
              <a:t>         </a:t>
            </a:r>
            <a:r>
              <a:rPr lang="en-US" sz="2400" dirty="0">
                <a:solidFill>
                  <a:srgbClr val="222222"/>
                </a:solidFill>
                <a:latin typeface="Calibri" panose="020F0502020204030204" pitchFamily="34" charset="0"/>
              </a:rPr>
              <a:t>Students must take exam in order to have hold removed – scheduling does not remove the hold.</a:t>
            </a:r>
          </a:p>
          <a:p>
            <a:pPr marL="114300" lvl="0"/>
            <a:endParaRPr lang="en-US" sz="2800" dirty="0">
              <a:solidFill>
                <a:srgbClr val="222222"/>
              </a:solidFill>
            </a:endParaRPr>
          </a:p>
          <a:p>
            <a:pPr marL="114300" lvl="0"/>
            <a:endParaRPr lang="en-US" sz="2800" dirty="0">
              <a:solidFill>
                <a:srgbClr val="222222"/>
              </a:solidFill>
            </a:endParaRPr>
          </a:p>
        </p:txBody>
      </p:sp>
    </p:spTree>
    <p:extLst>
      <p:ext uri="{BB962C8B-B14F-4D97-AF65-F5344CB8AC3E}">
        <p14:creationId xmlns:p14="http://schemas.microsoft.com/office/powerpoint/2010/main" val="1416819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255603-7B83-4923-81A8-6196C3FFC3E5}"/>
              </a:ext>
            </a:extLst>
          </p:cNvPr>
          <p:cNvSpPr>
            <a:spLocks noGrp="1"/>
          </p:cNvSpPr>
          <p:nvPr>
            <p:ph type="sldNum" sz="quarter" idx="12"/>
          </p:nvPr>
        </p:nvSpPr>
        <p:spPr/>
        <p:txBody>
          <a:bodyPr/>
          <a:lstStyle/>
          <a:p>
            <a:fld id="{FA41DFCF-F5F7-4ECE-8FFC-05D6DAF9FDA9}" type="slidenum">
              <a:rPr lang="en-US" smtClean="0"/>
              <a:t>52</a:t>
            </a:fld>
            <a:endParaRPr lang="en-US" dirty="0"/>
          </a:p>
        </p:txBody>
      </p:sp>
      <p:sp>
        <p:nvSpPr>
          <p:cNvPr id="3" name="Rectangle 2">
            <a:extLst>
              <a:ext uri="{FF2B5EF4-FFF2-40B4-BE49-F238E27FC236}">
                <a16:creationId xmlns:a16="http://schemas.microsoft.com/office/drawing/2014/main" id="{A5164FAB-55F4-4630-B008-381F0303AE92}"/>
              </a:ext>
            </a:extLst>
          </p:cNvPr>
          <p:cNvSpPr/>
          <p:nvPr/>
        </p:nvSpPr>
        <p:spPr>
          <a:xfrm>
            <a:off x="228600" y="228599"/>
            <a:ext cx="8686800" cy="6294031"/>
          </a:xfrm>
          <a:prstGeom prst="rect">
            <a:avLst/>
          </a:prstGeom>
        </p:spPr>
        <p:txBody>
          <a:bodyPr wrap="square">
            <a:spAutoFit/>
          </a:bodyPr>
          <a:lstStyle/>
          <a:p>
            <a:pPr>
              <a:spcAft>
                <a:spcPts val="800"/>
              </a:spcAft>
            </a:pPr>
            <a:r>
              <a:rPr lang="en-US" sz="1400" b="1" dirty="0">
                <a:solidFill>
                  <a:srgbClr val="222222"/>
                </a:solidFill>
                <a:latin typeface="Calibri" panose="020F0502020204030204" pitchFamily="34" charset="0"/>
              </a:rPr>
              <a:t>GEA EXAM</a:t>
            </a:r>
          </a:p>
          <a:p>
            <a:pPr marL="457200"/>
            <a:r>
              <a:rPr lang="en-US" sz="1400" dirty="0">
                <a:solidFill>
                  <a:srgbClr val="222222"/>
                </a:solidFill>
                <a:latin typeface="Symbol" panose="05050102010706020507" pitchFamily="18" charset="2"/>
              </a:rPr>
              <a:t>·</a:t>
            </a:r>
            <a:r>
              <a:rPr lang="en-US" sz="1400" dirty="0">
                <a:solidFill>
                  <a:srgbClr val="222222"/>
                </a:solidFill>
                <a:latin typeface="Times New Roman" panose="02020603050405020304" pitchFamily="18" charset="0"/>
              </a:rPr>
              <a:t>         </a:t>
            </a:r>
            <a:r>
              <a:rPr lang="en-US" sz="1400" b="1" u="sng" dirty="0">
                <a:solidFill>
                  <a:srgbClr val="222222"/>
                </a:solidFill>
                <a:latin typeface="Calibri" panose="020F0502020204030204" pitchFamily="34" charset="0"/>
              </a:rPr>
              <a:t>Exam breakdown </a:t>
            </a:r>
            <a:r>
              <a:rPr lang="en-US" sz="1400" dirty="0">
                <a:solidFill>
                  <a:srgbClr val="222222"/>
                </a:solidFill>
                <a:latin typeface="Calibri" panose="020F0502020204030204" pitchFamily="34" charset="0"/>
              </a:rPr>
              <a:t>(first time “SB” version):</a:t>
            </a:r>
          </a:p>
          <a:p>
            <a:pPr marL="1371600" lvl="1"/>
            <a:r>
              <a:rPr lang="en-US" sz="1000" dirty="0">
                <a:solidFill>
                  <a:srgbClr val="222222"/>
                </a:solidFill>
                <a:latin typeface="Courier New" panose="02070309020205020404" pitchFamily="49" charset="0"/>
              </a:rPr>
              <a:t>o</a:t>
            </a:r>
            <a:r>
              <a:rPr lang="en-US" sz="1400" dirty="0">
                <a:solidFill>
                  <a:srgbClr val="222222"/>
                </a:solidFill>
                <a:latin typeface="Times New Roman" panose="02020603050405020304" pitchFamily="18" charset="0"/>
              </a:rPr>
              <a:t>  </a:t>
            </a:r>
            <a:r>
              <a:rPr lang="en-US" sz="1000" dirty="0">
                <a:solidFill>
                  <a:srgbClr val="222222"/>
                </a:solidFill>
                <a:latin typeface="Calibri" panose="020F0502020204030204" pitchFamily="34" charset="0"/>
              </a:rPr>
              <a:t>27 questions testing critical thinking skills</a:t>
            </a:r>
          </a:p>
          <a:p>
            <a:pPr marL="1371600" lvl="1"/>
            <a:r>
              <a:rPr lang="en-US" sz="1000" dirty="0">
                <a:solidFill>
                  <a:srgbClr val="222222"/>
                </a:solidFill>
                <a:latin typeface="Courier New" panose="02070309020205020404" pitchFamily="49" charset="0"/>
              </a:rPr>
              <a:t>o</a:t>
            </a:r>
            <a:r>
              <a:rPr lang="en-US" sz="1000" dirty="0">
                <a:solidFill>
                  <a:srgbClr val="222222"/>
                </a:solidFill>
                <a:latin typeface="Times New Roman" panose="02020603050405020304" pitchFamily="18" charset="0"/>
              </a:rPr>
              <a:t>   </a:t>
            </a:r>
            <a:r>
              <a:rPr lang="en-US" sz="1000" dirty="0">
                <a:solidFill>
                  <a:srgbClr val="222222"/>
                </a:solidFill>
                <a:latin typeface="Calibri" panose="020F0502020204030204" pitchFamily="34" charset="0"/>
              </a:rPr>
              <a:t>27 questions testing reading skills</a:t>
            </a:r>
          </a:p>
          <a:p>
            <a:pPr marL="1371600" lvl="1"/>
            <a:r>
              <a:rPr lang="en-US" sz="1000" dirty="0">
                <a:solidFill>
                  <a:srgbClr val="222222"/>
                </a:solidFill>
                <a:latin typeface="Courier New" panose="02070309020205020404" pitchFamily="49" charset="0"/>
              </a:rPr>
              <a:t>o</a:t>
            </a:r>
            <a:r>
              <a:rPr lang="en-US" sz="1000" dirty="0">
                <a:solidFill>
                  <a:srgbClr val="222222"/>
                </a:solidFill>
                <a:latin typeface="Times New Roman" panose="02020603050405020304" pitchFamily="18" charset="0"/>
              </a:rPr>
              <a:t>   </a:t>
            </a:r>
            <a:r>
              <a:rPr lang="en-US" sz="1000" dirty="0">
                <a:solidFill>
                  <a:srgbClr val="222222"/>
                </a:solidFill>
                <a:latin typeface="Calibri" panose="020F0502020204030204" pitchFamily="34" charset="0"/>
              </a:rPr>
              <a:t>27 questions testing writing skills</a:t>
            </a:r>
          </a:p>
          <a:p>
            <a:pPr marL="1371600" lvl="1"/>
            <a:r>
              <a:rPr lang="en-US" sz="1000" dirty="0">
                <a:solidFill>
                  <a:srgbClr val="222222"/>
                </a:solidFill>
                <a:latin typeface="Courier New" panose="02070309020205020404" pitchFamily="49" charset="0"/>
              </a:rPr>
              <a:t>o</a:t>
            </a:r>
            <a:r>
              <a:rPr lang="en-US" sz="1000" dirty="0">
                <a:solidFill>
                  <a:srgbClr val="222222"/>
                </a:solidFill>
                <a:latin typeface="Times New Roman" panose="02020603050405020304" pitchFamily="18" charset="0"/>
              </a:rPr>
              <a:t>   </a:t>
            </a:r>
            <a:r>
              <a:rPr lang="en-US" sz="1000" dirty="0">
                <a:solidFill>
                  <a:srgbClr val="222222"/>
                </a:solidFill>
                <a:latin typeface="Calibri" panose="020F0502020204030204" pitchFamily="34" charset="0"/>
              </a:rPr>
              <a:t>27 questions testing mathematics skills</a:t>
            </a:r>
          </a:p>
          <a:p>
            <a:pPr marL="914400"/>
            <a:r>
              <a:rPr lang="en-US" sz="1400" dirty="0">
                <a:solidFill>
                  <a:srgbClr val="222222"/>
                </a:solidFill>
                <a:latin typeface="Courier New" panose="02070309020205020404" pitchFamily="49" charset="0"/>
              </a:rPr>
              <a:t>o</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If a student has taken a mathematics course and a literature or composition course, they should attempt the exam – even if they have not taken College Algebra</a:t>
            </a:r>
          </a:p>
          <a:p>
            <a:pPr marL="457200"/>
            <a:r>
              <a:rPr lang="en-US" sz="1400" dirty="0">
                <a:solidFill>
                  <a:srgbClr val="222222"/>
                </a:solidFill>
                <a:latin typeface="Symbol" panose="05050102010706020507" pitchFamily="18" charset="2"/>
              </a:rPr>
              <a:t>·</a:t>
            </a:r>
            <a:r>
              <a:rPr lang="en-US" sz="1400" dirty="0">
                <a:solidFill>
                  <a:srgbClr val="222222"/>
                </a:solidFill>
                <a:latin typeface="Times New Roman" panose="02020603050405020304" pitchFamily="18" charset="0"/>
              </a:rPr>
              <a:t>         </a:t>
            </a:r>
            <a:r>
              <a:rPr lang="en-US" sz="1400" b="1" u="sng" dirty="0">
                <a:solidFill>
                  <a:srgbClr val="222222"/>
                </a:solidFill>
                <a:latin typeface="Calibri" panose="020F0502020204030204" pitchFamily="34" charset="0"/>
              </a:rPr>
              <a:t>Retake Procedure:</a:t>
            </a:r>
          </a:p>
          <a:p>
            <a:pPr marL="1371600" lvl="1"/>
            <a:r>
              <a:rPr lang="en-US" sz="1400" dirty="0">
                <a:solidFill>
                  <a:srgbClr val="222222"/>
                </a:solidFill>
                <a:latin typeface="Courier New" panose="02070309020205020404" pitchFamily="49" charset="0"/>
              </a:rPr>
              <a:t>o</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1</a:t>
            </a:r>
            <a:r>
              <a:rPr lang="en-US" sz="1400" baseline="30000" dirty="0">
                <a:solidFill>
                  <a:srgbClr val="222222"/>
                </a:solidFill>
                <a:latin typeface="Calibri" panose="020F0502020204030204" pitchFamily="34" charset="0"/>
              </a:rPr>
              <a:t>st</a:t>
            </a:r>
            <a:r>
              <a:rPr lang="en-US" sz="1400" dirty="0">
                <a:solidFill>
                  <a:srgbClr val="222222"/>
                </a:solidFill>
                <a:latin typeface="Calibri" panose="020F0502020204030204" pitchFamily="34" charset="0"/>
              </a:rPr>
              <a:t> time retake – meet with The Learning Commons for remediation</a:t>
            </a:r>
          </a:p>
          <a:p>
            <a:pPr marL="1371600" lvl="1"/>
            <a:r>
              <a:rPr lang="en-US" sz="1400" dirty="0">
                <a:solidFill>
                  <a:srgbClr val="222222"/>
                </a:solidFill>
                <a:latin typeface="Courier New" panose="02070309020205020404" pitchFamily="49" charset="0"/>
              </a:rPr>
              <a:t>o</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2</a:t>
            </a:r>
            <a:r>
              <a:rPr lang="en-US" sz="1400" baseline="30000" dirty="0">
                <a:solidFill>
                  <a:srgbClr val="222222"/>
                </a:solidFill>
                <a:latin typeface="Calibri" panose="020F0502020204030204" pitchFamily="34" charset="0"/>
              </a:rPr>
              <a:t>nd</a:t>
            </a:r>
            <a:r>
              <a:rPr lang="en-US" sz="1400" dirty="0">
                <a:solidFill>
                  <a:srgbClr val="222222"/>
                </a:solidFill>
                <a:latin typeface="Calibri" panose="020F0502020204030204" pitchFamily="34" charset="0"/>
              </a:rPr>
              <a:t> time or more retake – fill out GEA Appeal document to be reviewed by FSUAC GEA Review Committee. Decisions on remediation are made by the Committee on a case by case basis. Students can expect an email to the UCM email account within 10 business days.</a:t>
            </a:r>
          </a:p>
          <a:p>
            <a:pPr marL="457200"/>
            <a:r>
              <a:rPr lang="en-US" sz="1400" dirty="0">
                <a:solidFill>
                  <a:srgbClr val="222222"/>
                </a:solidFill>
                <a:latin typeface="Symbol" panose="05050102010706020507" pitchFamily="18" charset="2"/>
              </a:rPr>
              <a:t>·</a:t>
            </a:r>
            <a:r>
              <a:rPr lang="en-US" sz="1400" dirty="0">
                <a:solidFill>
                  <a:srgbClr val="222222"/>
                </a:solidFill>
                <a:latin typeface="Times New Roman" panose="02020603050405020304" pitchFamily="18" charset="0"/>
              </a:rPr>
              <a:t>         </a:t>
            </a:r>
            <a:r>
              <a:rPr lang="en-US" sz="1400" b="1" u="sng" dirty="0">
                <a:solidFill>
                  <a:srgbClr val="222222"/>
                </a:solidFill>
                <a:latin typeface="Calibri" panose="020F0502020204030204" pitchFamily="34" charset="0"/>
              </a:rPr>
              <a:t>Retake Fees</a:t>
            </a:r>
            <a:r>
              <a:rPr lang="en-US" sz="1400" dirty="0">
                <a:solidFill>
                  <a:srgbClr val="222222"/>
                </a:solidFill>
                <a:latin typeface="Calibri" panose="020F0502020204030204" pitchFamily="34" charset="0"/>
              </a:rPr>
              <a:t>:</a:t>
            </a:r>
          </a:p>
          <a:p>
            <a:pPr marL="914400"/>
            <a:r>
              <a:rPr lang="en-US" sz="1400" dirty="0">
                <a:solidFill>
                  <a:srgbClr val="222222"/>
                </a:solidFill>
                <a:latin typeface="Courier New" panose="02070309020205020404" pitchFamily="49" charset="0"/>
              </a:rPr>
              <a:t>o</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2</a:t>
            </a:r>
            <a:r>
              <a:rPr lang="en-US" sz="1400" baseline="30000" dirty="0">
                <a:solidFill>
                  <a:srgbClr val="222222"/>
                </a:solidFill>
                <a:latin typeface="Calibri" panose="020F0502020204030204" pitchFamily="34" charset="0"/>
              </a:rPr>
              <a:t>nd</a:t>
            </a:r>
            <a:r>
              <a:rPr lang="en-US" sz="1400" dirty="0">
                <a:solidFill>
                  <a:srgbClr val="222222"/>
                </a:solidFill>
                <a:latin typeface="Calibri" panose="020F0502020204030204" pitchFamily="34" charset="0"/>
              </a:rPr>
              <a:t> time tester (1</a:t>
            </a:r>
            <a:r>
              <a:rPr lang="en-US" sz="1400" baseline="30000" dirty="0">
                <a:solidFill>
                  <a:srgbClr val="222222"/>
                </a:solidFill>
                <a:latin typeface="Calibri" panose="020F0502020204030204" pitchFamily="34" charset="0"/>
              </a:rPr>
              <a:t>st</a:t>
            </a:r>
            <a:r>
              <a:rPr lang="en-US" sz="1400" dirty="0">
                <a:solidFill>
                  <a:srgbClr val="222222"/>
                </a:solidFill>
                <a:latin typeface="Calibri" panose="020F0502020204030204" pitchFamily="34" charset="0"/>
              </a:rPr>
              <a:t> time retake) - $20</a:t>
            </a:r>
          </a:p>
          <a:p>
            <a:pPr marL="914400"/>
            <a:r>
              <a:rPr lang="en-US" sz="1400" dirty="0">
                <a:solidFill>
                  <a:srgbClr val="222222"/>
                </a:solidFill>
                <a:latin typeface="Courier New" panose="02070309020205020404" pitchFamily="49" charset="0"/>
              </a:rPr>
              <a:t>o</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3</a:t>
            </a:r>
            <a:r>
              <a:rPr lang="en-US" sz="1400" baseline="30000" dirty="0">
                <a:solidFill>
                  <a:srgbClr val="222222"/>
                </a:solidFill>
                <a:latin typeface="Calibri" panose="020F0502020204030204" pitchFamily="34" charset="0"/>
              </a:rPr>
              <a:t>rd</a:t>
            </a:r>
            <a:r>
              <a:rPr lang="en-US" sz="1400" dirty="0">
                <a:solidFill>
                  <a:srgbClr val="222222"/>
                </a:solidFill>
                <a:latin typeface="Calibri" panose="020F0502020204030204" pitchFamily="34" charset="0"/>
              </a:rPr>
              <a:t> time tester (2</a:t>
            </a:r>
            <a:r>
              <a:rPr lang="en-US" sz="1400" baseline="30000" dirty="0">
                <a:solidFill>
                  <a:srgbClr val="222222"/>
                </a:solidFill>
                <a:latin typeface="Calibri" panose="020F0502020204030204" pitchFamily="34" charset="0"/>
              </a:rPr>
              <a:t>nd</a:t>
            </a:r>
            <a:r>
              <a:rPr lang="en-US" sz="1400" dirty="0">
                <a:solidFill>
                  <a:srgbClr val="222222"/>
                </a:solidFill>
                <a:latin typeface="Calibri" panose="020F0502020204030204" pitchFamily="34" charset="0"/>
              </a:rPr>
              <a:t> time retake) - $30</a:t>
            </a:r>
          </a:p>
          <a:p>
            <a:pPr marL="914400">
              <a:spcAft>
                <a:spcPts val="800"/>
              </a:spcAft>
            </a:pPr>
            <a:r>
              <a:rPr lang="en-US" sz="1400" dirty="0">
                <a:solidFill>
                  <a:srgbClr val="222222"/>
                </a:solidFill>
                <a:latin typeface="Courier New" panose="02070309020205020404" pitchFamily="49" charset="0"/>
              </a:rPr>
              <a:t>o</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4</a:t>
            </a:r>
            <a:r>
              <a:rPr lang="en-US" sz="1400" baseline="30000" dirty="0">
                <a:solidFill>
                  <a:srgbClr val="222222"/>
                </a:solidFill>
                <a:latin typeface="Calibri" panose="020F0502020204030204" pitchFamily="34" charset="0"/>
              </a:rPr>
              <a:t>th</a:t>
            </a:r>
            <a:r>
              <a:rPr lang="en-US" sz="1400" dirty="0">
                <a:solidFill>
                  <a:srgbClr val="222222"/>
                </a:solidFill>
                <a:latin typeface="Calibri" panose="020F0502020204030204" pitchFamily="34" charset="0"/>
              </a:rPr>
              <a:t> time or beyond tester (3</a:t>
            </a:r>
            <a:r>
              <a:rPr lang="en-US" sz="1400" baseline="30000" dirty="0">
                <a:solidFill>
                  <a:srgbClr val="222222"/>
                </a:solidFill>
                <a:latin typeface="Calibri" panose="020F0502020204030204" pitchFamily="34" charset="0"/>
              </a:rPr>
              <a:t>rd</a:t>
            </a:r>
            <a:r>
              <a:rPr lang="en-US" sz="1400" dirty="0">
                <a:solidFill>
                  <a:srgbClr val="222222"/>
                </a:solidFill>
                <a:latin typeface="Calibri" panose="020F0502020204030204" pitchFamily="34" charset="0"/>
              </a:rPr>
              <a:t> time retake or beyond) - $40</a:t>
            </a:r>
          </a:p>
          <a:p>
            <a:pPr>
              <a:spcAft>
                <a:spcPts val="800"/>
              </a:spcAft>
            </a:pPr>
            <a:r>
              <a:rPr lang="en-US" sz="1400" b="1" dirty="0" err="1">
                <a:solidFill>
                  <a:srgbClr val="222222"/>
                </a:solidFill>
                <a:latin typeface="Calibri" panose="020F0502020204030204" pitchFamily="34" charset="0"/>
              </a:rPr>
              <a:t>MoGEA</a:t>
            </a:r>
            <a:r>
              <a:rPr lang="en-US" sz="1400" b="1" dirty="0">
                <a:solidFill>
                  <a:srgbClr val="222222"/>
                </a:solidFill>
                <a:latin typeface="Calibri" panose="020F0502020204030204" pitchFamily="34" charset="0"/>
              </a:rPr>
              <a:t> Policy Change</a:t>
            </a:r>
          </a:p>
          <a:p>
            <a:pPr marL="457200"/>
            <a:r>
              <a:rPr lang="en-US" sz="1400" dirty="0">
                <a:solidFill>
                  <a:srgbClr val="222222"/>
                </a:solidFill>
                <a:latin typeface="Symbol" panose="05050102010706020507" pitchFamily="18" charset="2"/>
              </a:rPr>
              <a:t>·</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Pending DESE/UCM’s decision, Teacher Education Majors that are not required to take the </a:t>
            </a:r>
            <a:r>
              <a:rPr lang="en-US" sz="1400" dirty="0" err="1">
                <a:solidFill>
                  <a:srgbClr val="222222"/>
                </a:solidFill>
                <a:latin typeface="Calibri" panose="020F0502020204030204" pitchFamily="34" charset="0"/>
              </a:rPr>
              <a:t>MoGEA</a:t>
            </a:r>
            <a:r>
              <a:rPr lang="en-US" sz="1400" dirty="0">
                <a:solidFill>
                  <a:srgbClr val="222222"/>
                </a:solidFill>
                <a:latin typeface="Calibri" panose="020F0502020204030204" pitchFamily="34" charset="0"/>
              </a:rPr>
              <a:t> exam (determined by DESE ACT Score Requirement) may be required to take the GEA exam prior to         graduation.</a:t>
            </a:r>
          </a:p>
          <a:p>
            <a:pPr marL="457200">
              <a:spcAft>
                <a:spcPts val="800"/>
              </a:spcAft>
            </a:pPr>
            <a:r>
              <a:rPr lang="en-US" sz="1400" dirty="0">
                <a:solidFill>
                  <a:srgbClr val="222222"/>
                </a:solidFill>
                <a:latin typeface="Symbol" panose="05050102010706020507" pitchFamily="18" charset="2"/>
              </a:rPr>
              <a:t>·</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Policy to be finalized in near future.</a:t>
            </a:r>
          </a:p>
          <a:p>
            <a:pPr>
              <a:spcAft>
                <a:spcPts val="800"/>
              </a:spcAft>
            </a:pPr>
            <a:r>
              <a:rPr lang="en-US" sz="1400" b="1" dirty="0">
                <a:solidFill>
                  <a:srgbClr val="222222"/>
                </a:solidFill>
                <a:latin typeface="Calibri" panose="020F0502020204030204" pitchFamily="34" charset="0"/>
              </a:rPr>
              <a:t>Credit By Exam</a:t>
            </a:r>
          </a:p>
          <a:p>
            <a:pPr marL="457200"/>
            <a:r>
              <a:rPr lang="en-US" sz="1400" dirty="0">
                <a:solidFill>
                  <a:srgbClr val="222222"/>
                </a:solidFill>
                <a:latin typeface="Symbol" panose="05050102010706020507" pitchFamily="18" charset="2"/>
              </a:rPr>
              <a:t>·</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Advanced Placement, CLEP, and IB credit is hand-loaded. Due to the high volume of incoming scores, it is the student’s responsibility to alert Testing Services to potential credit.</a:t>
            </a:r>
          </a:p>
          <a:p>
            <a:pPr marL="457200">
              <a:spcAft>
                <a:spcPts val="800"/>
              </a:spcAft>
            </a:pPr>
            <a:r>
              <a:rPr lang="en-US" sz="1400" dirty="0">
                <a:solidFill>
                  <a:srgbClr val="222222"/>
                </a:solidFill>
                <a:latin typeface="Symbol" panose="05050102010706020507" pitchFamily="18" charset="2"/>
              </a:rPr>
              <a:t>·</a:t>
            </a:r>
            <a:r>
              <a:rPr lang="en-US" sz="1400" dirty="0">
                <a:solidFill>
                  <a:srgbClr val="222222"/>
                </a:solidFill>
                <a:latin typeface="Times New Roman" panose="02020603050405020304" pitchFamily="18" charset="0"/>
              </a:rPr>
              <a:t>         </a:t>
            </a:r>
            <a:r>
              <a:rPr lang="en-US" sz="1400" dirty="0">
                <a:solidFill>
                  <a:srgbClr val="222222"/>
                </a:solidFill>
                <a:latin typeface="Calibri" panose="020F0502020204030204" pitchFamily="34" charset="0"/>
              </a:rPr>
              <a:t>Students that are not actively attending classes cannot have credit awarded. The student will need to contact our office (via </a:t>
            </a:r>
            <a:r>
              <a:rPr lang="en-US" sz="1400"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testingservices@ucmo.edu</a:t>
            </a:r>
            <a:r>
              <a:rPr lang="en-US" sz="1400" dirty="0">
                <a:solidFill>
                  <a:srgbClr val="222222"/>
                </a:solidFill>
                <a:latin typeface="Calibri" panose="020F0502020204030204" pitchFamily="34" charset="0"/>
              </a:rPr>
              <a:t>) during their first full-time semester</a:t>
            </a:r>
          </a:p>
          <a:p>
            <a:pPr marL="457200">
              <a:spcAft>
                <a:spcPts val="800"/>
              </a:spcAft>
            </a:pPr>
            <a:endParaRPr lang="en-US" sz="1100" dirty="0">
              <a:solidFill>
                <a:srgbClr val="222222"/>
              </a:solidFill>
              <a:latin typeface="Calibri" panose="020F0502020204030204" pitchFamily="34" charset="0"/>
            </a:endParaRPr>
          </a:p>
        </p:txBody>
      </p:sp>
    </p:spTree>
    <p:extLst>
      <p:ext uri="{BB962C8B-B14F-4D97-AF65-F5344CB8AC3E}">
        <p14:creationId xmlns:p14="http://schemas.microsoft.com/office/powerpoint/2010/main" val="309806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3600"/>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Graduate Education and Research (GER)</a:t>
            </a:r>
          </a:p>
        </p:txBody>
      </p:sp>
      <p:sp>
        <p:nvSpPr>
          <p:cNvPr id="2" name="Slide Number Placeholder 1"/>
          <p:cNvSpPr>
            <a:spLocks noGrp="1"/>
          </p:cNvSpPr>
          <p:nvPr>
            <p:ph type="sldNum" sz="quarter" idx="12"/>
          </p:nvPr>
        </p:nvSpPr>
        <p:spPr/>
        <p:txBody>
          <a:bodyPr/>
          <a:lstStyle/>
          <a:p>
            <a:fld id="{FA41DFCF-F5F7-4ECE-8FFC-05D6DAF9FDA9}" type="slidenum">
              <a:rPr lang="en-US" smtClean="0"/>
              <a:t>53</a:t>
            </a:fld>
            <a:endParaRPr lang="en-US" dirty="0"/>
          </a:p>
        </p:txBody>
      </p:sp>
    </p:spTree>
    <p:extLst>
      <p:ext uri="{BB962C8B-B14F-4D97-AF65-F5344CB8AC3E}">
        <p14:creationId xmlns:p14="http://schemas.microsoft.com/office/powerpoint/2010/main" val="4276824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47" y="381000"/>
            <a:ext cx="5915025" cy="745629"/>
          </a:xfrm>
        </p:spPr>
        <p:txBody>
          <a:bodyPr>
            <a:normAutofit fontScale="90000"/>
          </a:bodyPr>
          <a:lstStyle/>
          <a:p>
            <a:r>
              <a:rPr lang="en-US" dirty="0"/>
              <a:t>Updates and Information</a:t>
            </a:r>
          </a:p>
        </p:txBody>
      </p:sp>
      <p:sp>
        <p:nvSpPr>
          <p:cNvPr id="3" name="Content Placeholder 2"/>
          <p:cNvSpPr>
            <a:spLocks noGrp="1"/>
          </p:cNvSpPr>
          <p:nvPr>
            <p:ph idx="1"/>
          </p:nvPr>
        </p:nvSpPr>
        <p:spPr>
          <a:xfrm>
            <a:off x="618047" y="1126629"/>
            <a:ext cx="7992553" cy="4893171"/>
          </a:xfrm>
        </p:spPr>
        <p:txBody>
          <a:bodyPr>
            <a:noAutofit/>
          </a:bodyPr>
          <a:lstStyle/>
          <a:p>
            <a:r>
              <a:rPr lang="en-US" sz="1800" dirty="0"/>
              <a:t>Fall 2019 transition to </a:t>
            </a:r>
            <a:r>
              <a:rPr lang="en-US" sz="1800" b="1" dirty="0"/>
              <a:t>dual listed</a:t>
            </a:r>
            <a:r>
              <a:rPr lang="en-US" sz="1800" dirty="0"/>
              <a:t> courses, 4000-level and 5000-level, instead of 4000-level UG/GR is now in place. Please check course rosters and ensure graduate students are in the appropriate 5000-level sections.</a:t>
            </a:r>
          </a:p>
          <a:p>
            <a:r>
              <a:rPr lang="en-US" sz="1800" dirty="0"/>
              <a:t>All forms in the GER office have been made available electronically and are updated on the </a:t>
            </a:r>
            <a:r>
              <a:rPr lang="en-US" sz="1800" dirty="0">
                <a:hlinkClick r:id="rId2"/>
              </a:rPr>
              <a:t>GER website</a:t>
            </a:r>
            <a:r>
              <a:rPr lang="en-US" sz="1800" dirty="0"/>
              <a:t>. Please discard any old, paper forms that you might have been using.</a:t>
            </a:r>
          </a:p>
          <a:p>
            <a:r>
              <a:rPr lang="en-US" sz="1800" dirty="0"/>
              <a:t>New </a:t>
            </a:r>
            <a:r>
              <a:rPr lang="en-US" sz="1800" dirty="0">
                <a:hlinkClick r:id="rId3"/>
              </a:rPr>
              <a:t>internal resources</a:t>
            </a:r>
            <a:r>
              <a:rPr lang="en-US" sz="1800" dirty="0"/>
              <a:t> page for faculty and staff can be found on the GER website</a:t>
            </a:r>
          </a:p>
          <a:p>
            <a:r>
              <a:rPr lang="en-US" sz="1800" dirty="0"/>
              <a:t>Graduate Council and GER will be conducting internal graduate program reviews in the College of Education and the School of Technology this academic year</a:t>
            </a:r>
          </a:p>
          <a:p>
            <a:endParaRPr lang="en-US" sz="1800" dirty="0"/>
          </a:p>
          <a:p>
            <a:endParaRPr lang="en-US" sz="1350" dirty="0"/>
          </a:p>
        </p:txBody>
      </p:sp>
      <p:sp>
        <p:nvSpPr>
          <p:cNvPr id="4" name="Slide Number Placeholder 3"/>
          <p:cNvSpPr>
            <a:spLocks noGrp="1"/>
          </p:cNvSpPr>
          <p:nvPr>
            <p:ph type="sldNum" sz="quarter" idx="12"/>
          </p:nvPr>
        </p:nvSpPr>
        <p:spPr/>
        <p:txBody>
          <a:bodyPr/>
          <a:lstStyle/>
          <a:p>
            <a:r>
              <a:rPr lang="en-US" dirty="0"/>
              <a:t>37</a:t>
            </a:r>
          </a:p>
        </p:txBody>
      </p:sp>
    </p:spTree>
    <p:extLst>
      <p:ext uri="{BB962C8B-B14F-4D97-AF65-F5344CB8AC3E}">
        <p14:creationId xmlns:p14="http://schemas.microsoft.com/office/powerpoint/2010/main" val="785671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047" y="381000"/>
            <a:ext cx="7535353" cy="745629"/>
          </a:xfrm>
        </p:spPr>
        <p:txBody>
          <a:bodyPr>
            <a:normAutofit fontScale="90000"/>
          </a:bodyPr>
          <a:lstStyle/>
          <a:p>
            <a:r>
              <a:rPr lang="en-US" dirty="0"/>
              <a:t>Updates and Information Cont.</a:t>
            </a:r>
          </a:p>
        </p:txBody>
      </p:sp>
      <p:sp>
        <p:nvSpPr>
          <p:cNvPr id="3" name="Content Placeholder 2"/>
          <p:cNvSpPr>
            <a:spLocks noGrp="1"/>
          </p:cNvSpPr>
          <p:nvPr>
            <p:ph idx="1"/>
          </p:nvPr>
        </p:nvSpPr>
        <p:spPr>
          <a:xfrm>
            <a:off x="618047" y="1126629"/>
            <a:ext cx="7992553" cy="4893171"/>
          </a:xfrm>
        </p:spPr>
        <p:txBody>
          <a:bodyPr>
            <a:noAutofit/>
          </a:bodyPr>
          <a:lstStyle/>
          <a:p>
            <a:r>
              <a:rPr lang="en-US" sz="1800" b="1" dirty="0"/>
              <a:t>Scholarly Funding</a:t>
            </a:r>
            <a:r>
              <a:rPr lang="en-US" sz="1800" dirty="0"/>
              <a:t> for students is provided through research grants and travel provisions, and promoting graduate student and program visibility.  Please visit website for more information, deadlines, and applications:  </a:t>
            </a:r>
            <a:r>
              <a:rPr lang="en-US" sz="1800" u="sng" dirty="0">
                <a:hlinkClick r:id="rId2"/>
              </a:rPr>
              <a:t>Graduate Research Funding </a:t>
            </a:r>
            <a:endParaRPr lang="en-US" sz="1800" u="sng" dirty="0"/>
          </a:p>
          <a:p>
            <a:r>
              <a:rPr lang="en-US" sz="1800" dirty="0"/>
              <a:t>Scholarly Funding for faculty travel is provided through the </a:t>
            </a:r>
            <a:r>
              <a:rPr lang="en-US" sz="1800" dirty="0">
                <a:hlinkClick r:id="rId3"/>
              </a:rPr>
              <a:t>Scholarly Activity Fund (SAF)</a:t>
            </a:r>
            <a:endParaRPr lang="en-US" sz="1800" dirty="0"/>
          </a:p>
          <a:p>
            <a:r>
              <a:rPr lang="en-US" sz="1800" dirty="0"/>
              <a:t>GER oversees the </a:t>
            </a:r>
            <a:r>
              <a:rPr lang="en-US" sz="1800" b="1" dirty="0"/>
              <a:t>Graduate Assistantship</a:t>
            </a:r>
            <a:r>
              <a:rPr lang="en-US" sz="1800" dirty="0"/>
              <a:t> (GA) process. See the </a:t>
            </a:r>
            <a:r>
              <a:rPr lang="en-US" sz="1800" u="sng" dirty="0">
                <a:hlinkClick r:id="rId4"/>
              </a:rPr>
              <a:t>GA website </a:t>
            </a:r>
            <a:endParaRPr lang="en-US" sz="1800" u="sng" dirty="0"/>
          </a:p>
          <a:p>
            <a:r>
              <a:rPr lang="en-US" sz="1800" dirty="0"/>
              <a:t>GER also administers </a:t>
            </a:r>
            <a:r>
              <a:rPr lang="en-US" sz="1800" b="1" dirty="0"/>
              <a:t>thesis</a:t>
            </a:r>
            <a:r>
              <a:rPr lang="en-US" sz="1800" dirty="0"/>
              <a:t> review and approval.  The </a:t>
            </a:r>
            <a:r>
              <a:rPr lang="en-US" sz="1800" b="1" dirty="0"/>
              <a:t>Thesis Manual</a:t>
            </a:r>
            <a:r>
              <a:rPr lang="en-US" sz="1800" dirty="0"/>
              <a:t> is updated annually and can be found on the </a:t>
            </a:r>
            <a:r>
              <a:rPr lang="en-US" sz="1800" dirty="0">
                <a:hlinkClick r:id="rId5"/>
              </a:rPr>
              <a:t>Thesis and Writing Resources </a:t>
            </a:r>
            <a:r>
              <a:rPr lang="en-US" sz="1800" dirty="0"/>
              <a:t>webpage. Thesis </a:t>
            </a:r>
            <a:r>
              <a:rPr lang="en-US" sz="1800" b="1" dirty="0"/>
              <a:t>workshops</a:t>
            </a:r>
            <a:r>
              <a:rPr lang="en-US" sz="1800" dirty="0"/>
              <a:t> will be offered each semester for students and faculty/staff.  </a:t>
            </a:r>
          </a:p>
          <a:p>
            <a:r>
              <a:rPr lang="en-US" sz="1800" b="1" dirty="0"/>
              <a:t>Graduate student appeals</a:t>
            </a:r>
            <a:r>
              <a:rPr lang="en-US" sz="1800" dirty="0"/>
              <a:t> are reviewed by GER.  Students can </a:t>
            </a:r>
            <a:r>
              <a:rPr lang="en-US" sz="1800" dirty="0">
                <a:hlinkClick r:id="rId6"/>
              </a:rPr>
              <a:t>petition</a:t>
            </a:r>
            <a:r>
              <a:rPr lang="en-US" sz="1800" dirty="0"/>
              <a:t> for enrollment overloads, exceptions to the eight-year curriculum rule, course repeat-grade replacement, the reinstatement of academically ineligible students, and academic renewal (new).  </a:t>
            </a:r>
          </a:p>
          <a:p>
            <a:r>
              <a:rPr lang="en-US" sz="1800" dirty="0">
                <a:hlinkClick r:id="rId7"/>
              </a:rPr>
              <a:t>Graduate Student Association (GSA)</a:t>
            </a:r>
            <a:r>
              <a:rPr lang="en-US" sz="1800" dirty="0"/>
              <a:t> sponsors events and activities all year - </a:t>
            </a:r>
            <a:r>
              <a:rPr lang="en-US" sz="1800" i="1" dirty="0"/>
              <a:t>All graduate student should join GSA - it’s free!</a:t>
            </a:r>
          </a:p>
          <a:p>
            <a:endParaRPr lang="en-US" sz="1800" dirty="0"/>
          </a:p>
          <a:p>
            <a:endParaRPr lang="en-US" sz="1350" dirty="0"/>
          </a:p>
        </p:txBody>
      </p:sp>
      <p:sp>
        <p:nvSpPr>
          <p:cNvPr id="4" name="Slide Number Placeholder 3"/>
          <p:cNvSpPr>
            <a:spLocks noGrp="1"/>
          </p:cNvSpPr>
          <p:nvPr>
            <p:ph type="sldNum" sz="quarter" idx="12"/>
          </p:nvPr>
        </p:nvSpPr>
        <p:spPr/>
        <p:txBody>
          <a:bodyPr/>
          <a:lstStyle/>
          <a:p>
            <a:r>
              <a:rPr lang="en-US" dirty="0"/>
              <a:t>37</a:t>
            </a:r>
          </a:p>
        </p:txBody>
      </p:sp>
    </p:spTree>
    <p:extLst>
      <p:ext uri="{BB962C8B-B14F-4D97-AF65-F5344CB8AC3E}">
        <p14:creationId xmlns:p14="http://schemas.microsoft.com/office/powerpoint/2010/main" val="1167339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39993-BEDC-47A5-818E-2957D7CB679C}"/>
              </a:ext>
            </a:extLst>
          </p:cNvPr>
          <p:cNvSpPr>
            <a:spLocks noGrp="1"/>
          </p:cNvSpPr>
          <p:nvPr>
            <p:ph type="title"/>
          </p:nvPr>
        </p:nvSpPr>
        <p:spPr/>
        <p:txBody>
          <a:bodyPr>
            <a:normAutofit fontScale="90000"/>
          </a:bodyPr>
          <a:lstStyle/>
          <a:p>
            <a:r>
              <a:rPr lang="en-US" dirty="0"/>
              <a:t>Graduate Research Workshops in Collaboration with JCKL</a:t>
            </a:r>
          </a:p>
        </p:txBody>
      </p:sp>
      <p:sp>
        <p:nvSpPr>
          <p:cNvPr id="3" name="Content Placeholder 2">
            <a:extLst>
              <a:ext uri="{FF2B5EF4-FFF2-40B4-BE49-F238E27FC236}">
                <a16:creationId xmlns:a16="http://schemas.microsoft.com/office/drawing/2014/main" id="{AC3529DC-FDB6-4D76-A777-BCBC86A79A50}"/>
              </a:ext>
            </a:extLst>
          </p:cNvPr>
          <p:cNvSpPr>
            <a:spLocks noGrp="1"/>
          </p:cNvSpPr>
          <p:nvPr>
            <p:ph sz="half" idx="1"/>
          </p:nvPr>
        </p:nvSpPr>
        <p:spPr>
          <a:xfrm>
            <a:off x="457200" y="1600200"/>
            <a:ext cx="4038600" cy="4983162"/>
          </a:xfrm>
        </p:spPr>
        <p:txBody>
          <a:bodyPr>
            <a:normAutofit fontScale="25000" lnSpcReduction="20000"/>
          </a:bodyPr>
          <a:lstStyle/>
          <a:p>
            <a:pPr marL="0" indent="0">
              <a:buNone/>
            </a:pPr>
            <a:r>
              <a:rPr lang="en-US" sz="4400" b="1" dirty="0"/>
              <a:t>Uncovering the Research Question/Research Problem</a:t>
            </a:r>
          </a:p>
          <a:p>
            <a:pPr marL="0" indent="0">
              <a:buNone/>
            </a:pPr>
            <a:r>
              <a:rPr lang="en-US" sz="4400" dirty="0"/>
              <a:t>Overview of academic and professional research; Applied development of research questions</a:t>
            </a:r>
          </a:p>
          <a:p>
            <a:pPr marL="0" indent="0" algn="ctr">
              <a:buNone/>
            </a:pPr>
            <a:r>
              <a:rPr lang="en-US" sz="4400" dirty="0"/>
              <a:t>    September 3, 2019 4:00 pm - 5:50 pm OR</a:t>
            </a:r>
          </a:p>
          <a:p>
            <a:pPr marL="0" indent="0" algn="ctr">
              <a:buNone/>
            </a:pPr>
            <a:r>
              <a:rPr lang="en-US" sz="4400" dirty="0"/>
              <a:t>    September 4, 2019 7:00 pm - 8:50 pm</a:t>
            </a:r>
          </a:p>
          <a:p>
            <a:endParaRPr lang="en-US" sz="4400" dirty="0"/>
          </a:p>
          <a:p>
            <a:pPr marL="0" indent="0">
              <a:buNone/>
            </a:pPr>
            <a:r>
              <a:rPr lang="en-US" sz="4400" b="1" dirty="0"/>
              <a:t>Information Resource Investigation</a:t>
            </a:r>
          </a:p>
          <a:p>
            <a:pPr marL="0" indent="0">
              <a:buNone/>
            </a:pPr>
            <a:r>
              <a:rPr lang="en-US" sz="4400" dirty="0"/>
              <a:t>In-depth exploration of the elements of the literature review/resource - investigation as related to the research problem/question; Introduction to the exploratory phase of the literature review; Introduction to the various types of broad and focused literature reviews; Overview of the chain of information resources and accessing the resources; Overview of the types and role of various information sources.</a:t>
            </a:r>
          </a:p>
          <a:p>
            <a:pPr marL="0" indent="0" algn="ctr">
              <a:buNone/>
            </a:pPr>
            <a:r>
              <a:rPr lang="en-US" sz="4400" dirty="0"/>
              <a:t>    September 17, 2019 4:00 pm - 5:50 pm OR</a:t>
            </a:r>
          </a:p>
          <a:p>
            <a:pPr marL="0" indent="0" algn="ctr">
              <a:buNone/>
            </a:pPr>
            <a:r>
              <a:rPr lang="en-US" sz="4400" dirty="0"/>
              <a:t>    September 18, 2019 7:00 pm - 8:50 pm</a:t>
            </a:r>
          </a:p>
          <a:p>
            <a:endParaRPr lang="en-US" sz="4400" dirty="0"/>
          </a:p>
          <a:p>
            <a:pPr marL="0" indent="0">
              <a:buNone/>
            </a:pPr>
            <a:r>
              <a:rPr lang="en-US" sz="4400" b="1" dirty="0"/>
              <a:t>Citing and Citation Management, Part 1 &amp; 2</a:t>
            </a:r>
          </a:p>
          <a:p>
            <a:pPr marL="0" indent="0">
              <a:buNone/>
            </a:pPr>
            <a:r>
              <a:rPr lang="en-US" sz="4400" i="1" dirty="0"/>
              <a:t>Part 1 - Plagiarism and Introduction to Citing</a:t>
            </a:r>
          </a:p>
          <a:p>
            <a:pPr marL="0" indent="0">
              <a:buNone/>
            </a:pPr>
            <a:r>
              <a:rPr lang="en-US" sz="4400" dirty="0"/>
              <a:t>Introduction to the topic of plagiarism and ways to avoid plagiarism; Introduction to the citation styles used within the disciplines.</a:t>
            </a:r>
          </a:p>
          <a:p>
            <a:pPr marL="0" indent="0" algn="ctr">
              <a:buNone/>
            </a:pPr>
            <a:r>
              <a:rPr lang="en-US" sz="4400" dirty="0"/>
              <a:t>    October 1, 2019 4:00 pm - 5:50 pm OR</a:t>
            </a:r>
          </a:p>
          <a:p>
            <a:pPr marL="0" indent="0" algn="ctr">
              <a:buNone/>
            </a:pPr>
            <a:r>
              <a:rPr lang="en-US" sz="4400" dirty="0"/>
              <a:t>    October 2, 2019 7:00 pm - 8:50 pm</a:t>
            </a:r>
          </a:p>
          <a:p>
            <a:pPr marL="0" indent="0" algn="ctr">
              <a:buNone/>
            </a:pPr>
            <a:endParaRPr lang="en-US" sz="4400" dirty="0"/>
          </a:p>
          <a:p>
            <a:pPr marL="0" indent="0">
              <a:buNone/>
            </a:pPr>
            <a:r>
              <a:rPr lang="en-US" sz="4400" i="1" dirty="0"/>
              <a:t>Part 2 - Citing and Citation Management Tools</a:t>
            </a:r>
          </a:p>
          <a:p>
            <a:pPr marL="0" indent="0">
              <a:buNone/>
            </a:pPr>
            <a:r>
              <a:rPr lang="en-US" sz="4400" dirty="0"/>
              <a:t>In-depth exploration of the citation styles; Review of citation management tools available; Application of APA citation style and others to course content. </a:t>
            </a:r>
          </a:p>
          <a:p>
            <a:pPr marL="0" indent="0" algn="ctr">
              <a:buNone/>
            </a:pPr>
            <a:r>
              <a:rPr lang="en-US" sz="4400" dirty="0"/>
              <a:t>    October 15, 2019 4:00 pm - 5:50 pm OR</a:t>
            </a:r>
          </a:p>
          <a:p>
            <a:pPr marL="0" indent="0" algn="ctr">
              <a:buNone/>
            </a:pPr>
            <a:r>
              <a:rPr lang="en-US" sz="4400" dirty="0"/>
              <a:t>    October 16, 2019 7:00 pm - 8:50 pm</a:t>
            </a:r>
          </a:p>
          <a:p>
            <a:endParaRPr lang="en-US" dirty="0"/>
          </a:p>
        </p:txBody>
      </p:sp>
      <p:sp>
        <p:nvSpPr>
          <p:cNvPr id="4" name="Content Placeholder 3">
            <a:extLst>
              <a:ext uri="{FF2B5EF4-FFF2-40B4-BE49-F238E27FC236}">
                <a16:creationId xmlns:a16="http://schemas.microsoft.com/office/drawing/2014/main" id="{81F801C3-4CAB-46EF-9373-653489EBDC5D}"/>
              </a:ext>
            </a:extLst>
          </p:cNvPr>
          <p:cNvSpPr>
            <a:spLocks noGrp="1"/>
          </p:cNvSpPr>
          <p:nvPr>
            <p:ph sz="half" idx="2"/>
          </p:nvPr>
        </p:nvSpPr>
        <p:spPr/>
        <p:txBody>
          <a:bodyPr>
            <a:normAutofit fontScale="25000" lnSpcReduction="20000"/>
          </a:bodyPr>
          <a:lstStyle/>
          <a:p>
            <a:pPr marL="0" indent="0">
              <a:buNone/>
            </a:pPr>
            <a:r>
              <a:rPr lang="en-US" sz="4400" b="1" dirty="0"/>
              <a:t>Research Methods, Part 1 &amp; 2</a:t>
            </a:r>
          </a:p>
          <a:p>
            <a:pPr marL="0" indent="0">
              <a:buNone/>
            </a:pPr>
            <a:r>
              <a:rPr lang="en-US" sz="4400" i="1" dirty="0"/>
              <a:t>Part 1 - Exploring Research Methods</a:t>
            </a:r>
          </a:p>
          <a:p>
            <a:pPr marL="0" indent="0">
              <a:buNone/>
            </a:pPr>
            <a:r>
              <a:rPr lang="en-US" sz="4400" dirty="0"/>
              <a:t>Overview of qualitative, quantitative and mixed method research approaches; Introduces students to the correlation between the research question/problem statement and the applicable research approaches.</a:t>
            </a:r>
          </a:p>
          <a:p>
            <a:pPr marL="0" indent="0" algn="ctr">
              <a:buNone/>
            </a:pPr>
            <a:r>
              <a:rPr lang="en-US" sz="4400" dirty="0"/>
              <a:t>    October 29, 2019 4:00 pm - 5:50 pm OR</a:t>
            </a:r>
          </a:p>
          <a:p>
            <a:pPr marL="0" indent="0" algn="ctr">
              <a:buNone/>
            </a:pPr>
            <a:r>
              <a:rPr lang="en-US" sz="4400" dirty="0"/>
              <a:t>    October 30, 2019 7:00 pm - 8:50 pm</a:t>
            </a:r>
          </a:p>
          <a:p>
            <a:pPr marL="0" indent="0" algn="ctr">
              <a:buNone/>
            </a:pPr>
            <a:endParaRPr lang="en-US" sz="4400" dirty="0"/>
          </a:p>
          <a:p>
            <a:pPr marL="0" indent="0">
              <a:buNone/>
            </a:pPr>
            <a:r>
              <a:rPr lang="en-US" sz="4400" i="1" dirty="0"/>
              <a:t>Part 2 - Research Ethics and Data Integrity</a:t>
            </a:r>
          </a:p>
          <a:p>
            <a:pPr marL="0" indent="0">
              <a:buNone/>
            </a:pPr>
            <a:r>
              <a:rPr lang="en-US" sz="4400" dirty="0"/>
              <a:t>Overview of the role of research ethics and common pitfalls; </a:t>
            </a:r>
          </a:p>
          <a:p>
            <a:pPr marL="0" indent="0">
              <a:buNone/>
            </a:pPr>
            <a:r>
              <a:rPr lang="en-US" sz="4400" dirty="0"/>
              <a:t>Introduction to IRB, IACUC, and data integrity including the application process; Practical experience cleaning a dataset.</a:t>
            </a:r>
          </a:p>
          <a:p>
            <a:pPr marL="0" indent="0">
              <a:buNone/>
            </a:pPr>
            <a:r>
              <a:rPr lang="en-US" sz="4400" dirty="0"/>
              <a:t>Introduction and intermediate topics related to plagiarism based upon discipline.</a:t>
            </a:r>
          </a:p>
          <a:p>
            <a:pPr marL="0" indent="0" algn="ctr">
              <a:buNone/>
            </a:pPr>
            <a:r>
              <a:rPr lang="en-US" sz="4400" dirty="0"/>
              <a:t>    November 12, 2019 4:00 pm - 5:50 pm OR</a:t>
            </a:r>
          </a:p>
          <a:p>
            <a:pPr marL="0" indent="0" algn="ctr">
              <a:buNone/>
            </a:pPr>
            <a:r>
              <a:rPr lang="en-US" sz="4400" dirty="0"/>
              <a:t>    November 13, 2019 7:00 pm - 8:50 pm</a:t>
            </a:r>
          </a:p>
          <a:p>
            <a:pPr marL="0" indent="0" algn="ctr">
              <a:buNone/>
            </a:pPr>
            <a:endParaRPr lang="en-US" sz="4400" dirty="0"/>
          </a:p>
          <a:p>
            <a:pPr marL="0" indent="0" algn="ctr">
              <a:buNone/>
            </a:pPr>
            <a:endParaRPr lang="en-US" sz="4400" dirty="0"/>
          </a:p>
          <a:p>
            <a:pPr marL="0" indent="0" algn="ctr">
              <a:buNone/>
            </a:pPr>
            <a:endParaRPr lang="en-US" sz="4400" dirty="0"/>
          </a:p>
          <a:p>
            <a:pPr marL="0" indent="0" algn="ctr">
              <a:buNone/>
            </a:pPr>
            <a:r>
              <a:rPr lang="en-US" sz="4400" dirty="0"/>
              <a:t>Visit Graduate Research Workshops on the </a:t>
            </a:r>
            <a:r>
              <a:rPr lang="en-US" sz="4400" dirty="0">
                <a:hlinkClick r:id="rId2"/>
              </a:rPr>
              <a:t>Thesis and Writing Resources</a:t>
            </a:r>
            <a:r>
              <a:rPr lang="en-US" sz="4400" dirty="0"/>
              <a:t> page for spring dates</a:t>
            </a:r>
          </a:p>
          <a:p>
            <a:endParaRPr lang="en-US" dirty="0"/>
          </a:p>
        </p:txBody>
      </p:sp>
      <p:sp>
        <p:nvSpPr>
          <p:cNvPr id="5" name="Slide Number Placeholder 4">
            <a:extLst>
              <a:ext uri="{FF2B5EF4-FFF2-40B4-BE49-F238E27FC236}">
                <a16:creationId xmlns:a16="http://schemas.microsoft.com/office/drawing/2014/main" id="{BC7C68EF-8F36-4BAF-AD01-6CD211F6748F}"/>
              </a:ext>
            </a:extLst>
          </p:cNvPr>
          <p:cNvSpPr>
            <a:spLocks noGrp="1"/>
          </p:cNvSpPr>
          <p:nvPr>
            <p:ph type="sldNum" sz="quarter" idx="12"/>
          </p:nvPr>
        </p:nvSpPr>
        <p:spPr/>
        <p:txBody>
          <a:bodyPr/>
          <a:lstStyle/>
          <a:p>
            <a:fld id="{FA41DFCF-F5F7-4ECE-8FFC-05D6DAF9FDA9}" type="slidenum">
              <a:rPr lang="en-US" smtClean="0"/>
              <a:t>56</a:t>
            </a:fld>
            <a:endParaRPr lang="en-US" dirty="0"/>
          </a:p>
        </p:txBody>
      </p:sp>
      <p:cxnSp>
        <p:nvCxnSpPr>
          <p:cNvPr id="7" name="Straight Connector 6">
            <a:extLst>
              <a:ext uri="{FF2B5EF4-FFF2-40B4-BE49-F238E27FC236}">
                <a16:creationId xmlns:a16="http://schemas.microsoft.com/office/drawing/2014/main" id="{6481F188-64FF-48D9-9A63-AE130CADA7B7}"/>
              </a:ext>
            </a:extLst>
          </p:cNvPr>
          <p:cNvCxnSpPr/>
          <p:nvPr/>
        </p:nvCxnSpPr>
        <p:spPr>
          <a:xfrm>
            <a:off x="4648200" y="4648200"/>
            <a:ext cx="4038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073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87" y="407546"/>
            <a:ext cx="5915025" cy="745629"/>
          </a:xfrm>
        </p:spPr>
        <p:txBody>
          <a:bodyPr>
            <a:normAutofit fontScale="90000"/>
          </a:bodyPr>
          <a:lstStyle/>
          <a:p>
            <a:r>
              <a:rPr lang="en-US" dirty="0"/>
              <a:t>Graduate Faculty Status</a:t>
            </a:r>
          </a:p>
        </p:txBody>
      </p:sp>
      <p:sp>
        <p:nvSpPr>
          <p:cNvPr id="3" name="Content Placeholder 2"/>
          <p:cNvSpPr>
            <a:spLocks noGrp="1"/>
          </p:cNvSpPr>
          <p:nvPr>
            <p:ph idx="1"/>
          </p:nvPr>
        </p:nvSpPr>
        <p:spPr>
          <a:xfrm>
            <a:off x="339242" y="1447800"/>
            <a:ext cx="7966558" cy="3551119"/>
          </a:xfrm>
        </p:spPr>
        <p:txBody>
          <a:bodyPr>
            <a:noAutofit/>
          </a:bodyPr>
          <a:lstStyle/>
          <a:p>
            <a:pPr marL="0" indent="0">
              <a:buNone/>
            </a:pPr>
            <a:r>
              <a:rPr lang="en-US" sz="2800" dirty="0"/>
              <a:t>2 Levels:</a:t>
            </a:r>
          </a:p>
          <a:p>
            <a:pPr marL="257175" indent="-257175">
              <a:buFont typeface="+mj-lt"/>
              <a:buAutoNum type="arabicPeriod"/>
            </a:pPr>
            <a:r>
              <a:rPr lang="en-US" sz="1600" dirty="0"/>
              <a:t>Full status – Typically for those faculty that teach primarily in a graduate program</a:t>
            </a:r>
          </a:p>
          <a:p>
            <a:pPr lvl="1"/>
            <a:r>
              <a:rPr lang="en-US" sz="1400" dirty="0"/>
              <a:t>Teach any graduate-level courses in discipline</a:t>
            </a:r>
          </a:p>
          <a:p>
            <a:pPr lvl="1"/>
            <a:r>
              <a:rPr lang="en-US" sz="1400" dirty="0"/>
              <a:t>Serve as thesis advisor/committee chair for graduate students</a:t>
            </a:r>
          </a:p>
          <a:p>
            <a:pPr lvl="1"/>
            <a:r>
              <a:rPr lang="en-US" sz="1400" dirty="0"/>
              <a:t>Member of the Graduate Faculty Assembly with full voting privileges</a:t>
            </a:r>
          </a:p>
          <a:p>
            <a:pPr lvl="1"/>
            <a:r>
              <a:rPr lang="en-US" sz="1400" dirty="0"/>
              <a:t>May nominate to, Vote for, and Serve on the Graduate Council</a:t>
            </a:r>
          </a:p>
          <a:p>
            <a:pPr lvl="1"/>
            <a:endParaRPr lang="en-US" sz="1600" dirty="0"/>
          </a:p>
          <a:p>
            <a:pPr marL="257175" indent="-257175">
              <a:buFont typeface="+mj-lt"/>
              <a:buAutoNum type="arabicPeriod"/>
            </a:pPr>
            <a:r>
              <a:rPr lang="en-US" sz="1600" dirty="0"/>
              <a:t>Associate status – Typically for those faculty that teach primarily in an undergraduate program but on occasion work with some graduate students</a:t>
            </a:r>
          </a:p>
          <a:p>
            <a:pPr lvl="1"/>
            <a:r>
              <a:rPr lang="en-US" sz="1400" dirty="0"/>
              <a:t>Teach specifically approved courses offered for graduate credit </a:t>
            </a:r>
          </a:p>
          <a:p>
            <a:pPr lvl="1"/>
            <a:r>
              <a:rPr lang="en-US" sz="1400" dirty="0"/>
              <a:t>Serve as a thesis committee member for graduate students</a:t>
            </a:r>
          </a:p>
          <a:p>
            <a:pPr lvl="1"/>
            <a:r>
              <a:rPr lang="en-US" sz="1400" dirty="0"/>
              <a:t>Member of the Graduate Faculty Assembly with limited voting privileges</a:t>
            </a:r>
          </a:p>
          <a:p>
            <a:pPr lvl="1"/>
            <a:endParaRPr lang="en-US" sz="1050" dirty="0"/>
          </a:p>
          <a:p>
            <a:pPr marL="0" indent="0">
              <a:buNone/>
            </a:pPr>
            <a:endParaRPr lang="en-US" sz="1600" dirty="0"/>
          </a:p>
          <a:p>
            <a:pPr marL="0" indent="0" algn="ctr">
              <a:buNone/>
            </a:pPr>
            <a:r>
              <a:rPr lang="en-US" sz="1600" dirty="0"/>
              <a:t>For faculty criteria and applications visit Graduate Education and Research at </a:t>
            </a:r>
            <a:r>
              <a:rPr lang="en-US" sz="1600" dirty="0">
                <a:hlinkClick r:id="rId2"/>
              </a:rPr>
              <a:t>Faculty Resources</a:t>
            </a:r>
            <a:endParaRPr lang="en-US" sz="1600" dirty="0"/>
          </a:p>
        </p:txBody>
      </p:sp>
      <p:sp>
        <p:nvSpPr>
          <p:cNvPr id="4" name="Slide Number Placeholder 3"/>
          <p:cNvSpPr>
            <a:spLocks noGrp="1"/>
          </p:cNvSpPr>
          <p:nvPr>
            <p:ph type="sldNum" sz="quarter" idx="12"/>
          </p:nvPr>
        </p:nvSpPr>
        <p:spPr/>
        <p:txBody>
          <a:bodyPr/>
          <a:lstStyle/>
          <a:p>
            <a:r>
              <a:rPr lang="en-US" dirty="0"/>
              <a:t>37</a:t>
            </a:r>
          </a:p>
        </p:txBody>
      </p:sp>
    </p:spTree>
    <p:extLst>
      <p:ext uri="{BB962C8B-B14F-4D97-AF65-F5344CB8AC3E}">
        <p14:creationId xmlns:p14="http://schemas.microsoft.com/office/powerpoint/2010/main" val="3066158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003" y="457200"/>
            <a:ext cx="7890197" cy="855785"/>
          </a:xfrm>
        </p:spPr>
        <p:txBody>
          <a:bodyPr>
            <a:noAutofit/>
          </a:bodyPr>
          <a:lstStyle/>
          <a:p>
            <a:r>
              <a:rPr lang="en-US" sz="4000" dirty="0"/>
              <a:t>Scholarly Activities for 2019-2020</a:t>
            </a:r>
          </a:p>
        </p:txBody>
      </p:sp>
      <p:sp>
        <p:nvSpPr>
          <p:cNvPr id="3" name="Content Placeholder 2"/>
          <p:cNvSpPr>
            <a:spLocks noGrp="1"/>
          </p:cNvSpPr>
          <p:nvPr>
            <p:ph idx="1"/>
          </p:nvPr>
        </p:nvSpPr>
        <p:spPr>
          <a:xfrm>
            <a:off x="448839" y="1524000"/>
            <a:ext cx="8009361" cy="4724400"/>
          </a:xfrm>
        </p:spPr>
        <p:txBody>
          <a:bodyPr>
            <a:normAutofit/>
          </a:bodyPr>
          <a:lstStyle/>
          <a:p>
            <a:r>
              <a:rPr lang="en-US" sz="2400" dirty="0">
                <a:hlinkClick r:id="rId2"/>
              </a:rPr>
              <a:t>Three Minute Thesis (3MT) Competition</a:t>
            </a:r>
            <a:r>
              <a:rPr lang="en-US" sz="2400" dirty="0"/>
              <a:t> – February 11, 2020</a:t>
            </a:r>
          </a:p>
          <a:p>
            <a:pPr lvl="1"/>
            <a:r>
              <a:rPr lang="en-US" sz="1600" u="none" strike="noStrike" dirty="0">
                <a:effectLst/>
              </a:rPr>
              <a:t>Open to all graduate students</a:t>
            </a:r>
          </a:p>
          <a:p>
            <a:pPr lvl="1"/>
            <a:r>
              <a:rPr lang="en-US" sz="1600" u="none" strike="noStrike" dirty="0">
                <a:effectLst/>
              </a:rPr>
              <a:t>Awards and prizes</a:t>
            </a:r>
          </a:p>
          <a:p>
            <a:pPr lvl="1"/>
            <a:r>
              <a:rPr lang="en-US" sz="1600" u="none" strike="noStrike" dirty="0">
                <a:effectLst/>
              </a:rPr>
              <a:t>Students have 3 minutes and 1 PowerPoint slide to present a focused and prepared talk about their research topic</a:t>
            </a:r>
          </a:p>
          <a:p>
            <a:r>
              <a:rPr lang="en-US" sz="2400" dirty="0">
                <a:hlinkClick r:id="rId3"/>
              </a:rPr>
              <a:t>Graduate Scholars Symposium</a:t>
            </a:r>
            <a:r>
              <a:rPr lang="en-US" sz="2400" dirty="0"/>
              <a:t> – April 8, 2020</a:t>
            </a:r>
          </a:p>
          <a:p>
            <a:pPr lvl="1"/>
            <a:r>
              <a:rPr lang="en-US" sz="1600" dirty="0"/>
              <a:t>Open to faculty, staff, and graduate students</a:t>
            </a:r>
          </a:p>
          <a:p>
            <a:pPr lvl="1"/>
            <a:r>
              <a:rPr lang="en-US" sz="1600" dirty="0"/>
              <a:t>Awards and prizes</a:t>
            </a:r>
          </a:p>
          <a:p>
            <a:pPr lvl="1"/>
            <a:r>
              <a:rPr lang="en-US" sz="1600" dirty="0"/>
              <a:t>Poster presentations and student poster competition</a:t>
            </a:r>
          </a:p>
          <a:p>
            <a:pPr lvl="1"/>
            <a:endParaRPr lang="en-US" sz="2100" dirty="0"/>
          </a:p>
        </p:txBody>
      </p:sp>
      <p:sp>
        <p:nvSpPr>
          <p:cNvPr id="4" name="Slide Number Placeholder 3"/>
          <p:cNvSpPr>
            <a:spLocks noGrp="1"/>
          </p:cNvSpPr>
          <p:nvPr>
            <p:ph type="sldNum" sz="quarter" idx="12"/>
          </p:nvPr>
        </p:nvSpPr>
        <p:spPr/>
        <p:txBody>
          <a:bodyPr/>
          <a:lstStyle/>
          <a:p>
            <a:r>
              <a:rPr lang="en-US" dirty="0"/>
              <a:t>38</a:t>
            </a:r>
          </a:p>
        </p:txBody>
      </p:sp>
    </p:spTree>
    <p:extLst>
      <p:ext uri="{BB962C8B-B14F-4D97-AF65-F5344CB8AC3E}">
        <p14:creationId xmlns:p14="http://schemas.microsoft.com/office/powerpoint/2010/main" val="21858202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Career Development Services</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59</a:t>
            </a:fld>
            <a:endParaRPr lang="en-US" dirty="0"/>
          </a:p>
        </p:txBody>
      </p:sp>
    </p:spTree>
    <p:extLst>
      <p:ext uri="{BB962C8B-B14F-4D97-AF65-F5344CB8AC3E}">
        <p14:creationId xmlns:p14="http://schemas.microsoft.com/office/powerpoint/2010/main" val="2858817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Team Members</a:t>
            </a:r>
          </a:p>
        </p:txBody>
      </p:sp>
      <p:sp>
        <p:nvSpPr>
          <p:cNvPr id="3" name="Content Placeholder 2"/>
          <p:cNvSpPr>
            <a:spLocks noGrp="1"/>
          </p:cNvSpPr>
          <p:nvPr>
            <p:ph idx="1"/>
          </p:nvPr>
        </p:nvSpPr>
        <p:spPr>
          <a:xfrm>
            <a:off x="304800" y="1600200"/>
            <a:ext cx="8534400" cy="4525963"/>
          </a:xfrm>
        </p:spPr>
        <p:txBody>
          <a:bodyPr/>
          <a:lstStyle/>
          <a:p>
            <a:r>
              <a:rPr lang="en-US" dirty="0"/>
              <a:t>Sarah Smith – CRM Administrator</a:t>
            </a:r>
          </a:p>
          <a:p>
            <a:r>
              <a:rPr lang="en-US" dirty="0"/>
              <a:t>Ashley </a:t>
            </a:r>
            <a:r>
              <a:rPr lang="en-US" dirty="0" err="1"/>
              <a:t>Meisner</a:t>
            </a:r>
            <a:r>
              <a:rPr lang="en-US" dirty="0"/>
              <a:t> – Office Professional II</a:t>
            </a:r>
          </a:p>
          <a:p>
            <a:r>
              <a:rPr lang="en-US" dirty="0"/>
              <a:t>Cameron Conner – STL Regional Admissions Rep</a:t>
            </a:r>
          </a:p>
          <a:p>
            <a:r>
              <a:rPr lang="en-US" dirty="0"/>
              <a:t>Don Kennedy – Local Admissions Rep</a:t>
            </a:r>
          </a:p>
          <a:p>
            <a:r>
              <a:rPr lang="en-US" dirty="0"/>
              <a:t>Christin </a:t>
            </a:r>
            <a:r>
              <a:rPr lang="en-US" dirty="0" err="1"/>
              <a:t>Dalivaras</a:t>
            </a:r>
            <a:r>
              <a:rPr lang="en-US" dirty="0"/>
              <a:t> – Event Coordinator</a:t>
            </a:r>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6</a:t>
            </a:fld>
            <a:endParaRPr lang="en-US" dirty="0"/>
          </a:p>
        </p:txBody>
      </p:sp>
    </p:spTree>
    <p:extLst>
      <p:ext uri="{BB962C8B-B14F-4D97-AF65-F5344CB8AC3E}">
        <p14:creationId xmlns:p14="http://schemas.microsoft.com/office/powerpoint/2010/main" val="7081055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ED53F5-5868-416F-8F69-9AA635016466}"/>
              </a:ext>
            </a:extLst>
          </p:cNvPr>
          <p:cNvSpPr>
            <a:spLocks noGrp="1"/>
          </p:cNvSpPr>
          <p:nvPr>
            <p:ph type="sldNum" sz="quarter" idx="12"/>
          </p:nvPr>
        </p:nvSpPr>
        <p:spPr/>
        <p:txBody>
          <a:bodyPr/>
          <a:lstStyle/>
          <a:p>
            <a:fld id="{FA41DFCF-F5F7-4ECE-8FFC-05D6DAF9FDA9}" type="slidenum">
              <a:rPr lang="en-US" smtClean="0"/>
              <a:t>60</a:t>
            </a:fld>
            <a:endParaRPr lang="en-US" dirty="0"/>
          </a:p>
        </p:txBody>
      </p:sp>
      <p:sp>
        <p:nvSpPr>
          <p:cNvPr id="5" name="Rectangle 4">
            <a:extLst>
              <a:ext uri="{FF2B5EF4-FFF2-40B4-BE49-F238E27FC236}">
                <a16:creationId xmlns:a16="http://schemas.microsoft.com/office/drawing/2014/main" id="{8081EED1-996F-43C8-8815-DE4BBE46D994}"/>
              </a:ext>
            </a:extLst>
          </p:cNvPr>
          <p:cNvSpPr/>
          <p:nvPr/>
        </p:nvSpPr>
        <p:spPr>
          <a:xfrm>
            <a:off x="228600" y="136525"/>
            <a:ext cx="8763000" cy="6524863"/>
          </a:xfrm>
          <a:prstGeom prst="rect">
            <a:avLst/>
          </a:prstGeom>
        </p:spPr>
        <p:txBody>
          <a:bodyPr wrap="square">
            <a:spAutoFit/>
          </a:bodyPr>
          <a:lstStyle/>
          <a:p>
            <a:r>
              <a:rPr lang="en-US" sz="13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Joy </a:t>
            </a:r>
            <a:r>
              <a:rPr lang="en-US" sz="1300" b="1"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Grynko</a:t>
            </a:r>
            <a:r>
              <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was hired in July as a </a:t>
            </a:r>
            <a:r>
              <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new</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Career Advisor </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and will serve the following schools: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Computer Science &amp; Mathematics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Nutrition &amp; Kinesiology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Visual &amp; Performing Arts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Teaching &amp; Learning</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Professional Education and Leadership</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English and Philosophy</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r>
              <a:rPr lang="en-US" sz="13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addition to Joy, we have two additional Career Advisors Dylan Green and Jessica Johnson.  The Career Advisors are in alignment with the Success Advising Center Senior Advisors. Joy </a:t>
            </a:r>
            <a:r>
              <a:rPr lang="en-US"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Grynko</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is aligned with Paula Brant, Jessica Johnson is aligned with Natalie Pierce and Dylan Green is aligned with Kristen Salas.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spcBef>
                <a:spcPts val="250"/>
              </a:spcBef>
            </a:pP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a:spcBef>
                <a:spcPts val="250"/>
              </a:spcBef>
            </a:pP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Below is the breakdown of the schools they serve:</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endParaRPr lang="en-US" sz="13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3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Dylan Green</a:t>
            </a:r>
            <a:r>
              <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Career Advisor:</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Business Administration: Business Analytics School of Business Administration: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Business Strategy</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a:t>
            </a:r>
            <a:r>
              <a:rPr lang="en-US" sz="13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GeoScience</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Physics, &amp; Safety</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Natural Sciences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Nursing</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r>
              <a:rPr lang="en-US" sz="13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r>
              <a:rPr lang="en-US" sz="13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Jessica Johnson, Career Advisor:</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Aviation</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Technology</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Communication, History &amp; Interdisciplinary Studies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Human Services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Public Services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School of Social Sciences &amp; Languages</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Psychological Science </a:t>
            </a:r>
            <a:endParaRPr lang="en-US" sz="1300" dirty="0">
              <a:latin typeface="Calibri" panose="020F0502020204030204" pitchFamily="34" charset="0"/>
              <a:ea typeface="Calibri" panose="020F0502020204030204" pitchFamily="34" charset="0"/>
              <a:cs typeface="Times New Roman" panose="02020603050405020304" pitchFamily="18" charset="0"/>
            </a:endParaRPr>
          </a:p>
          <a:p>
            <a:pPr lvl="2"/>
            <a:r>
              <a:rPr lang="en-US" sz="13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Missouri Safety Center </a:t>
            </a:r>
          </a:p>
          <a:p>
            <a:endParaRPr lang="en-US" sz="1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3B1EFB8-9BAD-4B9A-B858-33581B44E6B6}"/>
              </a:ext>
            </a:extLst>
          </p:cNvPr>
          <p:cNvSpPr/>
          <p:nvPr/>
        </p:nvSpPr>
        <p:spPr>
          <a:xfrm>
            <a:off x="152400" y="6277302"/>
            <a:ext cx="8534400" cy="523220"/>
          </a:xfrm>
          <a:prstGeom prst="rect">
            <a:avLst/>
          </a:prstGeom>
        </p:spPr>
        <p:txBody>
          <a:bodyPr wrap="square">
            <a:spAutoFit/>
          </a:bodyPr>
          <a:lstStyle/>
          <a:p>
            <a:r>
              <a:rPr lang="en-US" sz="11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Clarin</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 Dir, Program Manager Workforce Development: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Provides Career Services to all the students at the MIC-Lee's Summit Campus</a:t>
            </a:r>
            <a:r>
              <a:rPr lang="en-US" sz="11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6703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B5D1BA4-D910-496B-B9D7-5B325037C10B}"/>
              </a:ext>
            </a:extLst>
          </p:cNvPr>
          <p:cNvSpPr>
            <a:spLocks noGrp="1"/>
          </p:cNvSpPr>
          <p:nvPr>
            <p:ph type="sldNum" sz="quarter" idx="12"/>
          </p:nvPr>
        </p:nvSpPr>
        <p:spPr/>
        <p:txBody>
          <a:bodyPr/>
          <a:lstStyle/>
          <a:p>
            <a:fld id="{FA41DFCF-F5F7-4ECE-8FFC-05D6DAF9FDA9}" type="slidenum">
              <a:rPr lang="en-US" smtClean="0"/>
              <a:t>61</a:t>
            </a:fld>
            <a:endParaRPr lang="en-US" dirty="0"/>
          </a:p>
        </p:txBody>
      </p:sp>
      <p:sp>
        <p:nvSpPr>
          <p:cNvPr id="5" name="Rectangle 4">
            <a:extLst>
              <a:ext uri="{FF2B5EF4-FFF2-40B4-BE49-F238E27FC236}">
                <a16:creationId xmlns:a16="http://schemas.microsoft.com/office/drawing/2014/main" id="{D22703E2-2B64-47BC-9987-B49E7EA984B8}"/>
              </a:ext>
            </a:extLst>
          </p:cNvPr>
          <p:cNvSpPr/>
          <p:nvPr/>
        </p:nvSpPr>
        <p:spPr>
          <a:xfrm>
            <a:off x="228600" y="228600"/>
            <a:ext cx="8610600" cy="4832092"/>
          </a:xfrm>
          <a:prstGeom prst="rect">
            <a:avLst/>
          </a:prstGeom>
        </p:spPr>
        <p:txBody>
          <a:bodyPr wrap="square">
            <a:spAutoFit/>
          </a:bodyPr>
          <a:lstStyle/>
          <a:p>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Career Services Offering Peer to Career Support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Starting July 1st, the Career Services Center will be moving to a new Peer-to-Peer support model. The center will no longer be offering walk-in hours and will be providing 1:1 appointments with our Peer Advisors for Freshman and Sophomore students. We will be having a few Walk-In Wednesdays to help accommodate students in preparing for events. Those dates will come out at a later date.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If you have any questions regarding this change, please feel free to contact us at x4985.</a:t>
            </a:r>
            <a:r>
              <a:rPr lang="en-US" sz="1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For more information:  Contact Jessica Johnson at </a:t>
            </a:r>
            <a:r>
              <a:rPr lang="en-US" sz="1400" u="sng" dirty="0">
                <a:solidFill>
                  <a:srgbClr val="1155CC"/>
                </a:solidFill>
                <a:latin typeface="Times New Roman" panose="020206030504050203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jljohnson1@ucmo.edu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Career Readiness Course: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 Career Readiness Course is now being offered as a for credit course. Two sections are being offered in Warrensburg on M/W @ 11:00 a.m. and M/W @ 1:00 p.m.</a:t>
            </a:r>
          </a:p>
          <a:p>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Specialized Career Expos: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This fall the Career Services Center will be hosting two specialized Career Expos.  The Safety, Technology &amp; Construction Career Expo will be hosted on Monday, September 30, 2019 from 1-4 p.m. in the Multipurpose Building with an Interview Day following on Tuesday, October 1</a:t>
            </a:r>
            <a:r>
              <a:rPr lang="en-US" sz="1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2019.  The Business, Communications &amp; Government Career Expo will be hosted on Wednesday, October 9</a:t>
            </a:r>
            <a:r>
              <a:rPr lang="en-US" sz="1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from 1-4 p.m. in the Multipurpose Building with an Interview Day following on Thursday, October 10</a:t>
            </a:r>
            <a:r>
              <a:rPr lang="en-US" sz="1400" baseline="30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2019.  </a:t>
            </a:r>
          </a:p>
          <a:p>
            <a:endParaRPr lang="en-US"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262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739DBE-215A-4D25-ABED-248B05E64368}"/>
              </a:ext>
            </a:extLst>
          </p:cNvPr>
          <p:cNvSpPr>
            <a:spLocks noGrp="1"/>
          </p:cNvSpPr>
          <p:nvPr>
            <p:ph type="sldNum" sz="quarter" idx="12"/>
          </p:nvPr>
        </p:nvSpPr>
        <p:spPr/>
        <p:txBody>
          <a:bodyPr/>
          <a:lstStyle/>
          <a:p>
            <a:fld id="{FA41DFCF-F5F7-4ECE-8FFC-05D6DAF9FDA9}" type="slidenum">
              <a:rPr lang="en-US" smtClean="0"/>
              <a:t>62</a:t>
            </a:fld>
            <a:endParaRPr lang="en-US" dirty="0"/>
          </a:p>
        </p:txBody>
      </p:sp>
      <p:sp>
        <p:nvSpPr>
          <p:cNvPr id="3" name="Rectangle 2">
            <a:extLst>
              <a:ext uri="{FF2B5EF4-FFF2-40B4-BE49-F238E27FC236}">
                <a16:creationId xmlns:a16="http://schemas.microsoft.com/office/drawing/2014/main" id="{00D2E39A-DCAF-426F-8FE2-1C78E342D143}"/>
              </a:ext>
            </a:extLst>
          </p:cNvPr>
          <p:cNvSpPr/>
          <p:nvPr/>
        </p:nvSpPr>
        <p:spPr>
          <a:xfrm>
            <a:off x="266700" y="457200"/>
            <a:ext cx="8610600" cy="4401205"/>
          </a:xfrm>
          <a:prstGeom prst="rect">
            <a:avLst/>
          </a:prstGeom>
        </p:spPr>
        <p:txBody>
          <a:bodyPr wrap="square">
            <a:spAutoFit/>
          </a:bodyPr>
          <a:lstStyle/>
          <a:p>
            <a:r>
              <a:rPr lang="en-US" sz="1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JcPenney</a:t>
            </a:r>
            <a:r>
              <a:rPr lang="en-US"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Suit-Up Event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It is our pleasure to announce the first ever UCM - JCPenney collaboration event: Suit-Up!</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JCPenney is offering UCM students, faculty, and staff a unique shopping experience with unbeatable prices. We all work with students who--for one reason or another--do not have access to professional dress options necessary for interviews, internships, and joining the professional workforce. JCPenney and UCM Career Services recognize that inequity and want to address it!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On Sunday, September 8th from 4:00 - 7:00 pm, the JCPenney in Lee's Summit will provide professional clothing options, free hair and makeup consultations, and unbeatable sales prices for our students who often struggle to afford business attire. </a:t>
            </a:r>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Employees will also provide free fitting and measuring to any students interested in buying a suit.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If students are interested in the hair/makeup consultations, please direct them to schedule an appointment through </a:t>
            </a:r>
            <a:r>
              <a:rPr lang="en-US" sz="1400" b="1"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Handshake</a:t>
            </a:r>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All they need to do is login to their Handshake account and search for JCPenney under the "Jobs" tab. The two schedules--one for hair and one for makeup--can be accessed after students apply and pick a time slot.</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If you have any questions, please don't hesitate to reach out to our office. If you would like to volunteer to help our team run the event, contact our Employer Relations Coordinator, Joni Porter, at 660-543-4379.</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093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lang="en-US" dirty="0"/>
              <a:t>Student Experience and Engagement</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63</a:t>
            </a:fld>
            <a:endParaRPr lang="en-US" dirty="0"/>
          </a:p>
        </p:txBody>
      </p:sp>
    </p:spTree>
    <p:extLst>
      <p:ext uri="{BB962C8B-B14F-4D97-AF65-F5344CB8AC3E}">
        <p14:creationId xmlns:p14="http://schemas.microsoft.com/office/powerpoint/2010/main" val="3125180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Updates</a:t>
            </a:r>
          </a:p>
        </p:txBody>
      </p:sp>
      <p:sp>
        <p:nvSpPr>
          <p:cNvPr id="3" name="Content Placeholder 2"/>
          <p:cNvSpPr>
            <a:spLocks noGrp="1"/>
          </p:cNvSpPr>
          <p:nvPr>
            <p:ph idx="1"/>
          </p:nvPr>
        </p:nvSpPr>
        <p:spPr/>
        <p:txBody>
          <a:bodyPr/>
          <a:lstStyle/>
          <a:p>
            <a:r>
              <a:rPr lang="en-US" dirty="0"/>
              <a:t>Career Services is now housed under Academic Programs and Services</a:t>
            </a:r>
          </a:p>
          <a:p>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64</a:t>
            </a:fld>
            <a:endParaRPr lang="en-US" dirty="0"/>
          </a:p>
        </p:txBody>
      </p:sp>
    </p:spTree>
    <p:extLst>
      <p:ext uri="{BB962C8B-B14F-4D97-AF65-F5344CB8AC3E}">
        <p14:creationId xmlns:p14="http://schemas.microsoft.com/office/powerpoint/2010/main" val="1458300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Campus Community Health</a:t>
            </a:r>
          </a:p>
        </p:txBody>
      </p:sp>
      <p:sp>
        <p:nvSpPr>
          <p:cNvPr id="5" name="Subtitle 4"/>
          <p:cNvSpPr>
            <a:spLocks noGrp="1"/>
          </p:cNvSpPr>
          <p:nvPr>
            <p:ph type="subTitle" idx="1"/>
          </p:nvPr>
        </p:nvSpPr>
        <p:spPr>
          <a:xfrm>
            <a:off x="1828800" y="3886200"/>
            <a:ext cx="5657850" cy="1752600"/>
          </a:xfrm>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65</a:t>
            </a:fld>
            <a:endParaRPr lang="en-US" dirty="0"/>
          </a:p>
        </p:txBody>
      </p:sp>
    </p:spTree>
    <p:extLst>
      <p:ext uri="{BB962C8B-B14F-4D97-AF65-F5344CB8AC3E}">
        <p14:creationId xmlns:p14="http://schemas.microsoft.com/office/powerpoint/2010/main" val="12644734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DE09-B1EF-4576-968E-9C70C3D898D2}"/>
              </a:ext>
            </a:extLst>
          </p:cNvPr>
          <p:cNvSpPr>
            <a:spLocks noGrp="1"/>
          </p:cNvSpPr>
          <p:nvPr>
            <p:ph type="title"/>
          </p:nvPr>
        </p:nvSpPr>
        <p:spPr/>
        <p:txBody>
          <a:bodyPr/>
          <a:lstStyle/>
          <a:p>
            <a:r>
              <a:rPr lang="en-US" dirty="0"/>
              <a:t>CCH: Counseling Center</a:t>
            </a:r>
          </a:p>
        </p:txBody>
      </p:sp>
      <p:sp>
        <p:nvSpPr>
          <p:cNvPr id="3" name="Content Placeholder 2">
            <a:extLst>
              <a:ext uri="{FF2B5EF4-FFF2-40B4-BE49-F238E27FC236}">
                <a16:creationId xmlns:a16="http://schemas.microsoft.com/office/drawing/2014/main" id="{70F50532-2D45-42AC-BBD8-71303248778A}"/>
              </a:ext>
            </a:extLst>
          </p:cNvPr>
          <p:cNvSpPr>
            <a:spLocks noGrp="1"/>
          </p:cNvSpPr>
          <p:nvPr>
            <p:ph idx="1"/>
          </p:nvPr>
        </p:nvSpPr>
        <p:spPr>
          <a:xfrm>
            <a:off x="457200" y="1295400"/>
            <a:ext cx="8229600" cy="4830763"/>
          </a:xfrm>
        </p:spPr>
        <p:txBody>
          <a:bodyPr>
            <a:normAutofit/>
          </a:bodyPr>
          <a:lstStyle/>
          <a:p>
            <a:pPr marL="0" indent="0" algn="ctr">
              <a:buNone/>
            </a:pPr>
            <a:r>
              <a:rPr lang="en-US" b="1" dirty="0">
                <a:latin typeface="Lucida Calligraphy" panose="03010101010101010101" pitchFamily="66" charset="0"/>
              </a:rPr>
              <a:t>Mental Fitness</a:t>
            </a:r>
            <a:endParaRPr lang="en-US" dirty="0">
              <a:latin typeface="Lucida Calligraphy" panose="03010101010101010101" pitchFamily="66" charset="0"/>
            </a:endParaRPr>
          </a:p>
          <a:p>
            <a:pPr marL="0" indent="0" algn="ctr">
              <a:buNone/>
            </a:pPr>
            <a:r>
              <a:rPr lang="en-US" sz="1500" b="1" dirty="0">
                <a:latin typeface="Lucida Bright" panose="02040602050505020304" pitchFamily="18" charset="0"/>
              </a:rPr>
              <a:t>Strengthen your skills for managing life’s challenges</a:t>
            </a:r>
            <a:endParaRPr lang="en-US" sz="1500" dirty="0">
              <a:latin typeface="Lucida Bright" panose="02040602050505020304" pitchFamily="18" charset="0"/>
            </a:endParaRPr>
          </a:p>
          <a:p>
            <a:pPr marL="0" indent="0">
              <a:buNone/>
            </a:pPr>
            <a:r>
              <a:rPr lang="en-US" sz="1500" dirty="0">
                <a:latin typeface="Lucida Bright" panose="02040602050505020304" pitchFamily="18" charset="0"/>
              </a:rPr>
              <a:t>Students who attend 5 workshops in 12 months for credit on your experience transcript</a:t>
            </a:r>
          </a:p>
          <a:p>
            <a:pPr marL="0" indent="0" algn="ctr">
              <a:buNone/>
            </a:pPr>
            <a:r>
              <a:rPr lang="en-US" sz="1400" b="1" u="sng" dirty="0">
                <a:latin typeface="Lucida Bright" panose="02040602050505020304" pitchFamily="18" charset="0"/>
              </a:rPr>
              <a:t>Fall 2019 Schedule</a:t>
            </a:r>
            <a:endParaRPr lang="en-US" sz="1400" dirty="0">
              <a:latin typeface="Lucida Bright" panose="02040602050505020304" pitchFamily="18" charset="0"/>
            </a:endParaRPr>
          </a:p>
          <a:p>
            <a:pPr marL="0" indent="0" algn="ctr">
              <a:buNone/>
            </a:pPr>
            <a:r>
              <a:rPr lang="en-US" sz="1400" dirty="0">
                <a:latin typeface="Lucida Bright" panose="02040602050505020304" pitchFamily="18" charset="0"/>
              </a:rPr>
              <a:t>Mondays and Tuesdays (same content both days)</a:t>
            </a:r>
          </a:p>
          <a:p>
            <a:pPr marL="0" indent="0" algn="ctr">
              <a:buNone/>
            </a:pPr>
            <a:r>
              <a:rPr lang="en-US" sz="1400" dirty="0">
                <a:latin typeface="Lucida Bright" panose="02040602050505020304" pitchFamily="18" charset="0"/>
              </a:rPr>
              <a:t>3:30 – 4:45pm – Rec Center Classroom</a:t>
            </a:r>
          </a:p>
          <a:p>
            <a:pPr marL="0" indent="0" algn="ctr">
              <a:buNone/>
            </a:pPr>
            <a:endParaRPr lang="en-US" sz="1400" dirty="0">
              <a:latin typeface="Lucida Bright" panose="020406020505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559E01A1-0FE5-4167-9687-931651B70BF6}"/>
              </a:ext>
            </a:extLst>
          </p:cNvPr>
          <p:cNvSpPr>
            <a:spLocks noGrp="1"/>
          </p:cNvSpPr>
          <p:nvPr>
            <p:ph type="sldNum" sz="quarter" idx="12"/>
          </p:nvPr>
        </p:nvSpPr>
        <p:spPr/>
        <p:txBody>
          <a:bodyPr/>
          <a:lstStyle/>
          <a:p>
            <a:fld id="{FA41DFCF-F5F7-4ECE-8FFC-05D6DAF9FDA9}" type="slidenum">
              <a:rPr lang="en-US" smtClean="0"/>
              <a:t>66</a:t>
            </a:fld>
            <a:endParaRPr lang="en-US" dirty="0"/>
          </a:p>
        </p:txBody>
      </p:sp>
      <p:graphicFrame>
        <p:nvGraphicFramePr>
          <p:cNvPr id="14" name="Table 13">
            <a:extLst>
              <a:ext uri="{FF2B5EF4-FFF2-40B4-BE49-F238E27FC236}">
                <a16:creationId xmlns:a16="http://schemas.microsoft.com/office/drawing/2014/main" id="{9C535FE1-0858-4780-95B2-E05A1D18396A}"/>
              </a:ext>
            </a:extLst>
          </p:cNvPr>
          <p:cNvGraphicFramePr>
            <a:graphicFrameLocks noGrp="1"/>
          </p:cNvGraphicFramePr>
          <p:nvPr>
            <p:extLst/>
          </p:nvPr>
        </p:nvGraphicFramePr>
        <p:xfrm>
          <a:off x="2438400" y="3600450"/>
          <a:ext cx="4405313" cy="2755900"/>
        </p:xfrm>
        <a:graphic>
          <a:graphicData uri="http://schemas.openxmlformats.org/drawingml/2006/table">
            <a:tbl>
              <a:tblPr>
                <a:tableStyleId>{5C22544A-7EE6-4342-B048-85BDC9FD1C3A}</a:tableStyleId>
              </a:tblPr>
              <a:tblGrid>
                <a:gridCol w="1584422">
                  <a:extLst>
                    <a:ext uri="{9D8B030D-6E8A-4147-A177-3AD203B41FA5}">
                      <a16:colId xmlns:a16="http://schemas.microsoft.com/office/drawing/2014/main" val="2579845949"/>
                    </a:ext>
                  </a:extLst>
                </a:gridCol>
                <a:gridCol w="2820891">
                  <a:extLst>
                    <a:ext uri="{9D8B030D-6E8A-4147-A177-3AD203B41FA5}">
                      <a16:colId xmlns:a16="http://schemas.microsoft.com/office/drawing/2014/main" val="3314522202"/>
                    </a:ext>
                  </a:extLst>
                </a:gridCol>
              </a:tblGrid>
              <a:tr h="196850">
                <a:tc>
                  <a:txBody>
                    <a:bodyPr/>
                    <a:lstStyle/>
                    <a:p>
                      <a:pPr marL="0" marR="0">
                        <a:spcBef>
                          <a:spcPts val="0"/>
                        </a:spcBef>
                        <a:spcAft>
                          <a:spcPts val="0"/>
                        </a:spcAft>
                      </a:pPr>
                      <a:r>
                        <a:rPr lang="en-US" sz="1100">
                          <a:effectLst/>
                        </a:rPr>
                        <a:t>August 26 &amp; 27</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Stress Management</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1197882776"/>
                  </a:ext>
                </a:extLst>
              </a:tr>
              <a:tr h="196850">
                <a:tc>
                  <a:txBody>
                    <a:bodyPr/>
                    <a:lstStyle/>
                    <a:p>
                      <a:pPr marL="0" marR="0">
                        <a:spcBef>
                          <a:spcPts val="0"/>
                        </a:spcBef>
                        <a:spcAft>
                          <a:spcPts val="0"/>
                        </a:spcAft>
                      </a:pPr>
                      <a:r>
                        <a:rPr lang="en-US" sz="1100" dirty="0">
                          <a:effectLst/>
                        </a:rPr>
                        <a:t>September 3</a:t>
                      </a:r>
                      <a:endParaRPr lang="en-US" sz="1200" dirty="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dirty="0">
                          <a:effectLst/>
                        </a:rPr>
                        <a:t>Relaxation Strategies</a:t>
                      </a:r>
                      <a:endParaRPr lang="en-US" sz="1200" dirty="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2483151792"/>
                  </a:ext>
                </a:extLst>
              </a:tr>
              <a:tr h="196850">
                <a:tc>
                  <a:txBody>
                    <a:bodyPr/>
                    <a:lstStyle/>
                    <a:p>
                      <a:pPr marL="0" marR="0">
                        <a:spcBef>
                          <a:spcPts val="0"/>
                        </a:spcBef>
                        <a:spcAft>
                          <a:spcPts val="0"/>
                        </a:spcAft>
                      </a:pPr>
                      <a:r>
                        <a:rPr lang="en-US" sz="1100">
                          <a:effectLst/>
                        </a:rPr>
                        <a:t>September 9 &amp; 10</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Healthy Relationships</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2862730007"/>
                  </a:ext>
                </a:extLst>
              </a:tr>
              <a:tr h="196850">
                <a:tc>
                  <a:txBody>
                    <a:bodyPr/>
                    <a:lstStyle/>
                    <a:p>
                      <a:pPr marL="0" marR="0">
                        <a:spcBef>
                          <a:spcPts val="0"/>
                        </a:spcBef>
                        <a:spcAft>
                          <a:spcPts val="0"/>
                        </a:spcAft>
                      </a:pPr>
                      <a:r>
                        <a:rPr lang="en-US" sz="1100">
                          <a:effectLst/>
                        </a:rPr>
                        <a:t>September 16 &amp; 17</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Managing Anxiety</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3517210426"/>
                  </a:ext>
                </a:extLst>
              </a:tr>
              <a:tr h="196850">
                <a:tc>
                  <a:txBody>
                    <a:bodyPr/>
                    <a:lstStyle/>
                    <a:p>
                      <a:pPr marL="0" marR="0">
                        <a:spcBef>
                          <a:spcPts val="0"/>
                        </a:spcBef>
                        <a:spcAft>
                          <a:spcPts val="0"/>
                        </a:spcAft>
                      </a:pPr>
                      <a:r>
                        <a:rPr lang="en-US" sz="1100">
                          <a:effectLst/>
                        </a:rPr>
                        <a:t>September 23 &amp; 24</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Healthier Thinking Habits</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522455834"/>
                  </a:ext>
                </a:extLst>
              </a:tr>
              <a:tr h="196850">
                <a:tc>
                  <a:txBody>
                    <a:bodyPr/>
                    <a:lstStyle/>
                    <a:p>
                      <a:pPr marL="0" marR="0">
                        <a:spcBef>
                          <a:spcPts val="0"/>
                        </a:spcBef>
                        <a:spcAft>
                          <a:spcPts val="0"/>
                        </a:spcAft>
                      </a:pPr>
                      <a:r>
                        <a:rPr lang="en-US" sz="1100">
                          <a:effectLst/>
                        </a:rPr>
                        <a:t>Sept 30 &amp; Oct 1</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Better Sleep</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1608334661"/>
                  </a:ext>
                </a:extLst>
              </a:tr>
              <a:tr h="196850">
                <a:tc>
                  <a:txBody>
                    <a:bodyPr/>
                    <a:lstStyle/>
                    <a:p>
                      <a:pPr marL="0" marR="0">
                        <a:spcBef>
                          <a:spcPts val="0"/>
                        </a:spcBef>
                        <a:spcAft>
                          <a:spcPts val="0"/>
                        </a:spcAft>
                      </a:pPr>
                      <a:r>
                        <a:rPr lang="en-US" sz="1100">
                          <a:effectLst/>
                        </a:rPr>
                        <a:t>October 7 &amp; 8</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Self Care</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3960809348"/>
                  </a:ext>
                </a:extLst>
              </a:tr>
              <a:tr h="196850">
                <a:tc>
                  <a:txBody>
                    <a:bodyPr/>
                    <a:lstStyle/>
                    <a:p>
                      <a:pPr marL="0" marR="0">
                        <a:spcBef>
                          <a:spcPts val="0"/>
                        </a:spcBef>
                        <a:spcAft>
                          <a:spcPts val="0"/>
                        </a:spcAft>
                      </a:pPr>
                      <a:r>
                        <a:rPr lang="en-US" sz="1100">
                          <a:effectLst/>
                        </a:rPr>
                        <a:t>October 14 &amp; 15</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Motivating Yourself</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3913593139"/>
                  </a:ext>
                </a:extLst>
              </a:tr>
              <a:tr h="196850">
                <a:tc>
                  <a:txBody>
                    <a:bodyPr/>
                    <a:lstStyle/>
                    <a:p>
                      <a:pPr marL="0" marR="0">
                        <a:spcBef>
                          <a:spcPts val="0"/>
                        </a:spcBef>
                        <a:spcAft>
                          <a:spcPts val="0"/>
                        </a:spcAft>
                      </a:pPr>
                      <a:r>
                        <a:rPr lang="en-US" sz="1100">
                          <a:effectLst/>
                        </a:rPr>
                        <a:t>October 21 &amp; 22</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Managing Difficult Emotions</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1066261416"/>
                  </a:ext>
                </a:extLst>
              </a:tr>
              <a:tr h="196850">
                <a:tc>
                  <a:txBody>
                    <a:bodyPr/>
                    <a:lstStyle/>
                    <a:p>
                      <a:pPr marL="0" marR="0">
                        <a:spcBef>
                          <a:spcPts val="0"/>
                        </a:spcBef>
                        <a:spcAft>
                          <a:spcPts val="0"/>
                        </a:spcAft>
                      </a:pPr>
                      <a:r>
                        <a:rPr lang="en-US" sz="1100">
                          <a:effectLst/>
                        </a:rPr>
                        <a:t>October 28 &amp; 29</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Grief</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2155580943"/>
                  </a:ext>
                </a:extLst>
              </a:tr>
              <a:tr h="196850">
                <a:tc>
                  <a:txBody>
                    <a:bodyPr/>
                    <a:lstStyle/>
                    <a:p>
                      <a:pPr marL="0" marR="0">
                        <a:spcBef>
                          <a:spcPts val="0"/>
                        </a:spcBef>
                        <a:spcAft>
                          <a:spcPts val="0"/>
                        </a:spcAft>
                      </a:pPr>
                      <a:r>
                        <a:rPr lang="en-US" sz="1100">
                          <a:effectLst/>
                        </a:rPr>
                        <a:t>November 4 &amp; 5</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Relationship Red Flags</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1455134807"/>
                  </a:ext>
                </a:extLst>
              </a:tr>
              <a:tr h="196850">
                <a:tc>
                  <a:txBody>
                    <a:bodyPr/>
                    <a:lstStyle/>
                    <a:p>
                      <a:pPr marL="0" marR="0">
                        <a:spcBef>
                          <a:spcPts val="0"/>
                        </a:spcBef>
                        <a:spcAft>
                          <a:spcPts val="0"/>
                        </a:spcAft>
                      </a:pPr>
                      <a:r>
                        <a:rPr lang="en-US" sz="1100">
                          <a:effectLst/>
                        </a:rPr>
                        <a:t>November 11 &amp; 12</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Managing Anxiety</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1494512282"/>
                  </a:ext>
                </a:extLst>
              </a:tr>
              <a:tr h="196850">
                <a:tc>
                  <a:txBody>
                    <a:bodyPr/>
                    <a:lstStyle/>
                    <a:p>
                      <a:pPr marL="0" marR="0">
                        <a:spcBef>
                          <a:spcPts val="0"/>
                        </a:spcBef>
                        <a:spcAft>
                          <a:spcPts val="0"/>
                        </a:spcAft>
                      </a:pPr>
                      <a:r>
                        <a:rPr lang="en-US" sz="1100">
                          <a:effectLst/>
                        </a:rPr>
                        <a:t>November 18 &amp; 19</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a:effectLst/>
                        </a:rPr>
                        <a:t>Stress Management</a:t>
                      </a:r>
                      <a:endParaRPr lang="en-US" sz="120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565293391"/>
                  </a:ext>
                </a:extLst>
              </a:tr>
              <a:tr h="196850">
                <a:tc>
                  <a:txBody>
                    <a:bodyPr/>
                    <a:lstStyle/>
                    <a:p>
                      <a:pPr marL="0" marR="0">
                        <a:spcBef>
                          <a:spcPts val="0"/>
                        </a:spcBef>
                        <a:spcAft>
                          <a:spcPts val="0"/>
                        </a:spcAft>
                      </a:pPr>
                      <a:r>
                        <a:rPr lang="en-US" sz="1100">
                          <a:effectLst/>
                        </a:rPr>
                        <a:t>December 2 &amp; 3</a:t>
                      </a:r>
                      <a:endParaRPr lang="en-US" sz="1200">
                        <a:effectLst/>
                        <a:latin typeface="Times New Roman" panose="02020603050405020304" pitchFamily="18" charset="0"/>
                        <a:ea typeface="SimSun" panose="02010600030101010101" pitchFamily="2" charset="-122"/>
                      </a:endParaRPr>
                    </a:p>
                  </a:txBody>
                  <a:tcPr marL="19050" marR="19050" marT="0" marB="0"/>
                </a:tc>
                <a:tc>
                  <a:txBody>
                    <a:bodyPr/>
                    <a:lstStyle/>
                    <a:p>
                      <a:pPr marL="0" marR="0">
                        <a:spcBef>
                          <a:spcPts val="0"/>
                        </a:spcBef>
                        <a:spcAft>
                          <a:spcPts val="0"/>
                        </a:spcAft>
                      </a:pPr>
                      <a:r>
                        <a:rPr lang="en-US" sz="1100" dirty="0">
                          <a:effectLst/>
                        </a:rPr>
                        <a:t>Self Care</a:t>
                      </a:r>
                      <a:endParaRPr lang="en-US" sz="1200" dirty="0">
                        <a:effectLst/>
                        <a:latin typeface="Times New Roman" panose="02020603050405020304" pitchFamily="18" charset="0"/>
                        <a:ea typeface="SimSun" panose="02010600030101010101" pitchFamily="2" charset="-122"/>
                      </a:endParaRPr>
                    </a:p>
                  </a:txBody>
                  <a:tcPr marL="19050" marR="19050" marT="0" marB="0"/>
                </a:tc>
                <a:extLst>
                  <a:ext uri="{0D108BD9-81ED-4DB2-BD59-A6C34878D82A}">
                    <a16:rowId xmlns:a16="http://schemas.microsoft.com/office/drawing/2014/main" val="3573453416"/>
                  </a:ext>
                </a:extLst>
              </a:tr>
            </a:tbl>
          </a:graphicData>
        </a:graphic>
      </p:graphicFrame>
    </p:spTree>
    <p:extLst>
      <p:ext uri="{BB962C8B-B14F-4D97-AF65-F5344CB8AC3E}">
        <p14:creationId xmlns:p14="http://schemas.microsoft.com/office/powerpoint/2010/main" val="3049315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C54E-F198-4EDF-BA7B-2F75DAEEAB1A}"/>
              </a:ext>
            </a:extLst>
          </p:cNvPr>
          <p:cNvSpPr>
            <a:spLocks noGrp="1"/>
          </p:cNvSpPr>
          <p:nvPr>
            <p:ph type="title"/>
          </p:nvPr>
        </p:nvSpPr>
        <p:spPr/>
        <p:txBody>
          <a:bodyPr/>
          <a:lstStyle/>
          <a:p>
            <a:r>
              <a:rPr lang="en-US" dirty="0"/>
              <a:t>CCH: Counseling Center</a:t>
            </a:r>
          </a:p>
        </p:txBody>
      </p:sp>
      <p:sp>
        <p:nvSpPr>
          <p:cNvPr id="3" name="Content Placeholder 2">
            <a:extLst>
              <a:ext uri="{FF2B5EF4-FFF2-40B4-BE49-F238E27FC236}">
                <a16:creationId xmlns:a16="http://schemas.microsoft.com/office/drawing/2014/main" id="{0538DB2C-09BC-458C-B88B-2BB66AD360C0}"/>
              </a:ext>
            </a:extLst>
          </p:cNvPr>
          <p:cNvSpPr>
            <a:spLocks noGrp="1"/>
          </p:cNvSpPr>
          <p:nvPr>
            <p:ph idx="1"/>
          </p:nvPr>
        </p:nvSpPr>
        <p:spPr/>
        <p:txBody>
          <a:bodyPr>
            <a:normAutofit fontScale="47500" lnSpcReduction="20000"/>
          </a:bodyPr>
          <a:lstStyle/>
          <a:p>
            <a:pPr marL="0" indent="0" algn="ctr">
              <a:buNone/>
            </a:pPr>
            <a:r>
              <a:rPr lang="en-US" b="1" dirty="0"/>
              <a:t>ONLINE Resources</a:t>
            </a:r>
            <a:endParaRPr lang="en-US" dirty="0"/>
          </a:p>
          <a:p>
            <a:pPr marL="0" indent="0" algn="ctr">
              <a:buNone/>
            </a:pPr>
            <a:endParaRPr lang="en-US" dirty="0"/>
          </a:p>
          <a:p>
            <a:r>
              <a:rPr lang="en-US" dirty="0"/>
              <a:t>See the Counseling Center website </a:t>
            </a:r>
            <a:r>
              <a:rPr lang="en-US" b="1" u="sng" dirty="0">
                <a:hlinkClick r:id="rId2"/>
              </a:rPr>
              <a:t>www.ucmo.edu/cc</a:t>
            </a:r>
            <a:r>
              <a:rPr lang="en-US" dirty="0"/>
              <a:t> for links to online and other resources, including:</a:t>
            </a:r>
          </a:p>
          <a:p>
            <a:endParaRPr lang="en-US" dirty="0"/>
          </a:p>
          <a:p>
            <a:pPr marL="0" lvl="0" indent="0">
              <a:buNone/>
            </a:pPr>
            <a:r>
              <a:rPr lang="en-US" b="1" u="sng" dirty="0">
                <a:hlinkClick r:id="rId3"/>
              </a:rPr>
              <a:t>bodyu.org</a:t>
            </a:r>
            <a:endParaRPr lang="en-US" dirty="0"/>
          </a:p>
          <a:p>
            <a:r>
              <a:rPr lang="en-US" dirty="0"/>
              <a:t>Body U is an interactive self-help program fostering health and wellness. The program is tailored to each student’s unique needs through an anonymous 5-10 minute screening. Students then receive personal feedback and gain access to FREE online/mobile app programs.</a:t>
            </a:r>
          </a:p>
          <a:p>
            <a:pPr marL="0" indent="0">
              <a:buNone/>
            </a:pPr>
            <a:endParaRPr lang="en-US" dirty="0"/>
          </a:p>
          <a:p>
            <a:pPr marL="0" lvl="0" indent="0">
              <a:buNone/>
            </a:pPr>
            <a:r>
              <a:rPr lang="en-US" b="1" u="sng" dirty="0" err="1">
                <a:hlinkClick r:id="rId4"/>
              </a:rPr>
              <a:t>ULifeline</a:t>
            </a:r>
            <a:endParaRPr lang="en-US" dirty="0"/>
          </a:p>
          <a:p>
            <a:r>
              <a:rPr lang="en-US" dirty="0"/>
              <a:t>Online resource for college mental health.  Includes a Self Evaluator.</a:t>
            </a:r>
          </a:p>
          <a:p>
            <a:pPr marL="0" indent="0">
              <a:buNone/>
            </a:pPr>
            <a:endParaRPr lang="en-US" dirty="0"/>
          </a:p>
          <a:p>
            <a:pPr marL="0" lvl="0" indent="0">
              <a:buNone/>
            </a:pPr>
            <a:r>
              <a:rPr lang="en-US" b="1" u="sng" dirty="0" err="1">
                <a:hlinkClick r:id="rId5"/>
              </a:rPr>
              <a:t>Ask.Listen.Refer</a:t>
            </a:r>
            <a:r>
              <a:rPr lang="en-US" b="1" u="sng" dirty="0">
                <a:hlinkClick r:id="rId5"/>
              </a:rPr>
              <a:t>.</a:t>
            </a:r>
            <a:r>
              <a:rPr lang="en-US" b="1" dirty="0"/>
              <a:t> </a:t>
            </a:r>
            <a:endParaRPr lang="en-US" dirty="0"/>
          </a:p>
          <a:p>
            <a:r>
              <a:rPr lang="en-US" dirty="0"/>
              <a:t>An easy-to-use program to help the UCM community to prevent suicide.</a:t>
            </a:r>
          </a:p>
          <a:p>
            <a:pPr marL="0" indent="0">
              <a:buNone/>
            </a:pPr>
            <a:endParaRPr lang="en-US" dirty="0"/>
          </a:p>
          <a:p>
            <a:pPr marL="0" lvl="0" indent="0">
              <a:buNone/>
            </a:pPr>
            <a:r>
              <a:rPr lang="en-US" b="1" u="sng" dirty="0">
                <a:hlinkClick r:id="rId6"/>
              </a:rPr>
              <a:t>The Jed Foundation (JED)</a:t>
            </a:r>
            <a:endParaRPr lang="en-US" dirty="0"/>
          </a:p>
          <a:p>
            <a:pPr marL="0" lvl="0" indent="0">
              <a:buNone/>
            </a:pPr>
            <a:r>
              <a:rPr lang="en-US" b="1" u="sng" dirty="0">
                <a:hlinkClick r:id="rId7"/>
              </a:rPr>
              <a:t>Online Eating Disorder Screening</a:t>
            </a:r>
            <a:endParaRPr lang="en-US" dirty="0"/>
          </a:p>
          <a:p>
            <a:pPr marL="0" lvl="0" indent="0">
              <a:buNone/>
            </a:pPr>
            <a:r>
              <a:rPr lang="en-US" b="1" u="sng" dirty="0"/>
              <a:t>Mental Wellness apps</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D2B52C0-4632-4D3D-94A6-B92DC2CEF1FF}"/>
              </a:ext>
            </a:extLst>
          </p:cNvPr>
          <p:cNvSpPr>
            <a:spLocks noGrp="1"/>
          </p:cNvSpPr>
          <p:nvPr>
            <p:ph type="sldNum" sz="quarter" idx="12"/>
          </p:nvPr>
        </p:nvSpPr>
        <p:spPr/>
        <p:txBody>
          <a:bodyPr/>
          <a:lstStyle/>
          <a:p>
            <a:fld id="{FA41DFCF-F5F7-4ECE-8FFC-05D6DAF9FDA9}" type="slidenum">
              <a:rPr lang="en-US" smtClean="0"/>
              <a:t>67</a:t>
            </a:fld>
            <a:endParaRPr lang="en-US" dirty="0"/>
          </a:p>
        </p:txBody>
      </p:sp>
    </p:spTree>
    <p:extLst>
      <p:ext uri="{BB962C8B-B14F-4D97-AF65-F5344CB8AC3E}">
        <p14:creationId xmlns:p14="http://schemas.microsoft.com/office/powerpoint/2010/main" val="4179878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CCH: Health Center</a:t>
            </a:r>
          </a:p>
        </p:txBody>
      </p:sp>
      <p:sp>
        <p:nvSpPr>
          <p:cNvPr id="3" name="Content Placeholder 2"/>
          <p:cNvSpPr>
            <a:spLocks noGrp="1"/>
          </p:cNvSpPr>
          <p:nvPr>
            <p:ph idx="1"/>
          </p:nvPr>
        </p:nvSpPr>
        <p:spPr>
          <a:xfrm>
            <a:off x="457200" y="1417638"/>
            <a:ext cx="8229600" cy="4732337"/>
          </a:xfrm>
        </p:spPr>
        <p:txBody>
          <a:bodyPr>
            <a:normAutofit fontScale="85000" lnSpcReduction="10000"/>
          </a:bodyPr>
          <a:lstStyle/>
          <a:p>
            <a:pPr marL="0" indent="0">
              <a:buNone/>
            </a:pPr>
            <a:r>
              <a:rPr lang="en-US" sz="3800" dirty="0"/>
              <a:t>Student Health Insurance</a:t>
            </a:r>
          </a:p>
          <a:p>
            <a:r>
              <a:rPr lang="en-US" dirty="0"/>
              <a:t>Effective August 1, new student health insurance provider is United Health Care Student Resources. </a:t>
            </a:r>
          </a:p>
          <a:p>
            <a:r>
              <a:rPr lang="en-US" dirty="0"/>
              <a:t>Enrollment information will be out to students mid to late July. </a:t>
            </a:r>
          </a:p>
          <a:p>
            <a:r>
              <a:rPr lang="en-US" dirty="0"/>
              <a:t>Students will continue to use </a:t>
            </a:r>
            <a:r>
              <a:rPr lang="en-US" dirty="0" err="1"/>
              <a:t>MyCentral</a:t>
            </a:r>
            <a:r>
              <a:rPr lang="en-US" dirty="0"/>
              <a:t> to enroll in voluntary coverage or submit waiver application for mandatory coverage</a:t>
            </a:r>
          </a:p>
          <a:p>
            <a:r>
              <a:rPr lang="en-US" dirty="0"/>
              <a:t>More information is available at </a:t>
            </a:r>
            <a:r>
              <a:rPr lang="en-US" dirty="0">
                <a:hlinkClick r:id="rId2"/>
              </a:rPr>
              <a:t>https://www.ucmo.edu/offices/health-center/index.php</a:t>
            </a:r>
            <a:r>
              <a:rPr lang="en-US" dirty="0"/>
              <a:t> </a:t>
            </a:r>
          </a:p>
        </p:txBody>
      </p:sp>
      <p:sp>
        <p:nvSpPr>
          <p:cNvPr id="4" name="Slide Number Placeholder 3"/>
          <p:cNvSpPr>
            <a:spLocks noGrp="1"/>
          </p:cNvSpPr>
          <p:nvPr>
            <p:ph type="sldNum" sz="quarter" idx="12"/>
          </p:nvPr>
        </p:nvSpPr>
        <p:spPr/>
        <p:txBody>
          <a:bodyPr/>
          <a:lstStyle/>
          <a:p>
            <a:fld id="{FA41DFCF-F5F7-4ECE-8FFC-05D6DAF9FDA9}" type="slidenum">
              <a:rPr lang="en-US" smtClean="0"/>
              <a:t>68</a:t>
            </a:fld>
            <a:endParaRPr lang="en-US" dirty="0"/>
          </a:p>
        </p:txBody>
      </p:sp>
    </p:spTree>
    <p:extLst>
      <p:ext uri="{BB962C8B-B14F-4D97-AF65-F5344CB8AC3E}">
        <p14:creationId xmlns:p14="http://schemas.microsoft.com/office/powerpoint/2010/main" val="1804562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CCH: Health Center</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Dispensary/Medication Clinic </a:t>
            </a:r>
          </a:p>
          <a:p>
            <a:r>
              <a:rPr lang="en-US" dirty="0"/>
              <a:t>Not currently in operation due to staff vacancy. This means: </a:t>
            </a:r>
          </a:p>
          <a:p>
            <a:pPr lvl="1"/>
            <a:r>
              <a:rPr lang="en-US" dirty="0"/>
              <a:t>New Health Center patients will fill prescriptions off campus until further notice. </a:t>
            </a:r>
          </a:p>
          <a:p>
            <a:pPr lvl="1"/>
            <a:r>
              <a:rPr lang="en-US" dirty="0"/>
              <a:t>Students who have current prescriptions from the health center with refills available should contact Health Center to arrange for pick-up of refills off campus. </a:t>
            </a:r>
          </a:p>
          <a:p>
            <a:pPr lvl="1"/>
            <a:r>
              <a:rPr lang="en-US" dirty="0"/>
              <a:t>Over the counter medications are NOT currently available for purchase</a:t>
            </a:r>
          </a:p>
          <a:p>
            <a:pPr lvl="1"/>
            <a:r>
              <a:rPr lang="en-US" dirty="0"/>
              <a:t>Free condoms ARE STILL AVAILABLE to students with student ID.</a:t>
            </a:r>
          </a:p>
          <a:p>
            <a:r>
              <a:rPr lang="en-US" dirty="0"/>
              <a:t>Dispensary will re-open when a new Pharmacy Technician is hired and trained. Notice of this will be posted in UCM Daily.</a:t>
            </a:r>
          </a:p>
          <a:p>
            <a:r>
              <a:rPr lang="en-US" dirty="0"/>
              <a:t>Students seeking assistance with prescriptions will be referred to the seven local pharmacies until then, and notified that CVS (on Tues/Thurs only) and Summers Pharmacy provide delivery service.</a:t>
            </a:r>
          </a:p>
          <a:p>
            <a:pPr marL="0" indent="0">
              <a:buNone/>
            </a:pPr>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69</a:t>
            </a:fld>
            <a:endParaRPr lang="en-US" dirty="0"/>
          </a:p>
        </p:txBody>
      </p:sp>
    </p:spTree>
    <p:extLst>
      <p:ext uri="{BB962C8B-B14F-4D97-AF65-F5344CB8AC3E}">
        <p14:creationId xmlns:p14="http://schemas.microsoft.com/office/powerpoint/2010/main" val="3782757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Admissions</a:t>
            </a:r>
          </a:p>
        </p:txBody>
      </p:sp>
      <p:sp>
        <p:nvSpPr>
          <p:cNvPr id="3" name="Content Placeholder 2"/>
          <p:cNvSpPr>
            <a:spLocks noGrp="1"/>
          </p:cNvSpPr>
          <p:nvPr>
            <p:ph idx="1"/>
          </p:nvPr>
        </p:nvSpPr>
        <p:spPr/>
        <p:txBody>
          <a:bodyPr/>
          <a:lstStyle/>
          <a:p>
            <a:r>
              <a:rPr lang="en-US" dirty="0"/>
              <a:t>Implemented Common Application</a:t>
            </a:r>
          </a:p>
          <a:p>
            <a:r>
              <a:rPr lang="en-US" dirty="0"/>
              <a:t>UCM was approved to host the MOACAC Johnson County Regional College Fair – set for Thursday, September 26th</a:t>
            </a:r>
          </a:p>
          <a:p>
            <a:r>
              <a:rPr lang="en-US" dirty="0"/>
              <a:t>Admissions &amp; IMC have partnered to improve communication to prospective students with increased personalized messaging</a:t>
            </a:r>
          </a:p>
        </p:txBody>
      </p:sp>
      <p:sp>
        <p:nvSpPr>
          <p:cNvPr id="4" name="Slide Number Placeholder 3"/>
          <p:cNvSpPr>
            <a:spLocks noGrp="1"/>
          </p:cNvSpPr>
          <p:nvPr>
            <p:ph type="sldNum" sz="quarter" idx="12"/>
          </p:nvPr>
        </p:nvSpPr>
        <p:spPr/>
        <p:txBody>
          <a:bodyPr/>
          <a:lstStyle/>
          <a:p>
            <a:fld id="{FA41DFCF-F5F7-4ECE-8FFC-05D6DAF9FDA9}" type="slidenum">
              <a:rPr lang="en-US" smtClean="0"/>
              <a:t>7</a:t>
            </a:fld>
            <a:endParaRPr lang="en-US" dirty="0"/>
          </a:p>
        </p:txBody>
      </p:sp>
    </p:spTree>
    <p:extLst>
      <p:ext uri="{BB962C8B-B14F-4D97-AF65-F5344CB8AC3E}">
        <p14:creationId xmlns:p14="http://schemas.microsoft.com/office/powerpoint/2010/main" val="8189956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CCH: Health and Wellness Promotion</a:t>
            </a:r>
          </a:p>
        </p:txBody>
      </p:sp>
      <p:sp>
        <p:nvSpPr>
          <p:cNvPr id="3" name="Content Placeholder 2"/>
          <p:cNvSpPr>
            <a:spLocks noGrp="1"/>
          </p:cNvSpPr>
          <p:nvPr>
            <p:ph idx="1"/>
          </p:nvPr>
        </p:nvSpPr>
        <p:spPr/>
        <p:txBody>
          <a:bodyPr/>
          <a:lstStyle/>
          <a:p>
            <a:r>
              <a:rPr lang="en-US" dirty="0"/>
              <a:t>The CCH area headed by Suzy </a:t>
            </a:r>
            <a:r>
              <a:rPr lang="en-US" dirty="0" err="1"/>
              <a:t>Latare</a:t>
            </a:r>
            <a:r>
              <a:rPr lang="en-US" dirty="0"/>
              <a:t> and formerly called “Education, Outreach and Access” has been renamed “Health and Wellness Promotion.” </a:t>
            </a:r>
          </a:p>
        </p:txBody>
      </p:sp>
      <p:sp>
        <p:nvSpPr>
          <p:cNvPr id="4" name="Slide Number Placeholder 3"/>
          <p:cNvSpPr>
            <a:spLocks noGrp="1"/>
          </p:cNvSpPr>
          <p:nvPr>
            <p:ph type="sldNum" sz="quarter" idx="12"/>
          </p:nvPr>
        </p:nvSpPr>
        <p:spPr/>
        <p:txBody>
          <a:bodyPr/>
          <a:lstStyle/>
          <a:p>
            <a:fld id="{FA41DFCF-F5F7-4ECE-8FFC-05D6DAF9FDA9}" type="slidenum">
              <a:rPr lang="en-US" smtClean="0"/>
              <a:t>70</a:t>
            </a:fld>
            <a:endParaRPr lang="en-US" dirty="0"/>
          </a:p>
        </p:txBody>
      </p:sp>
    </p:spTree>
    <p:extLst>
      <p:ext uri="{BB962C8B-B14F-4D97-AF65-F5344CB8AC3E}">
        <p14:creationId xmlns:p14="http://schemas.microsoft.com/office/powerpoint/2010/main" val="28272466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Dining</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71</a:t>
            </a:fld>
            <a:endParaRPr lang="en-US" dirty="0"/>
          </a:p>
        </p:txBody>
      </p:sp>
    </p:spTree>
    <p:extLst>
      <p:ext uri="{BB962C8B-B14F-4D97-AF65-F5344CB8AC3E}">
        <p14:creationId xmlns:p14="http://schemas.microsoft.com/office/powerpoint/2010/main" val="24623003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D78C6A-50B8-4B36-8A69-3F3117740DD9}"/>
              </a:ext>
            </a:extLst>
          </p:cNvPr>
          <p:cNvSpPr>
            <a:spLocks noGrp="1"/>
          </p:cNvSpPr>
          <p:nvPr>
            <p:ph type="title"/>
          </p:nvPr>
        </p:nvSpPr>
        <p:spPr/>
        <p:txBody>
          <a:bodyPr>
            <a:normAutofit fontScale="90000"/>
          </a:bodyPr>
          <a:lstStyle/>
          <a:p>
            <a:r>
              <a:rPr lang="en-US" b="1" dirty="0"/>
              <a:t>2019/2020 Meal Plans</a:t>
            </a:r>
            <a:br>
              <a:rPr lang="en-US" dirty="0"/>
            </a:br>
            <a:endParaRPr lang="en-US" dirty="0"/>
          </a:p>
        </p:txBody>
      </p:sp>
      <p:sp>
        <p:nvSpPr>
          <p:cNvPr id="6" name="Content Placeholder 5">
            <a:extLst>
              <a:ext uri="{FF2B5EF4-FFF2-40B4-BE49-F238E27FC236}">
                <a16:creationId xmlns:a16="http://schemas.microsoft.com/office/drawing/2014/main" id="{AAB06052-51EF-4D32-91BC-15A355DF6565}"/>
              </a:ext>
            </a:extLst>
          </p:cNvPr>
          <p:cNvSpPr>
            <a:spLocks noGrp="1"/>
          </p:cNvSpPr>
          <p:nvPr>
            <p:ph sz="half" idx="1"/>
          </p:nvPr>
        </p:nvSpPr>
        <p:spPr>
          <a:xfrm>
            <a:off x="457200" y="1600201"/>
            <a:ext cx="4038600" cy="4038600"/>
          </a:xfrm>
        </p:spPr>
        <p:txBody>
          <a:bodyPr/>
          <a:lstStyle/>
          <a:p>
            <a:pPr marL="0" indent="0">
              <a:buNone/>
            </a:pPr>
            <a:r>
              <a:rPr lang="en-US" sz="1400" dirty="0"/>
              <a:t>All students under 21 years of age with less than 60 UCM accepted credit hours who have not lived on campus for 2 years must select from meal plan 1 - 3.</a:t>
            </a:r>
          </a:p>
          <a:p>
            <a:pPr marL="0" indent="0">
              <a:buNone/>
            </a:pPr>
            <a:endParaRPr lang="en-US" dirty="0"/>
          </a:p>
          <a:p>
            <a:pPr marL="0" indent="0">
              <a:buNone/>
            </a:pPr>
            <a:endParaRPr lang="en-US" dirty="0"/>
          </a:p>
        </p:txBody>
      </p:sp>
      <p:sp>
        <p:nvSpPr>
          <p:cNvPr id="7" name="Content Placeholder 6">
            <a:extLst>
              <a:ext uri="{FF2B5EF4-FFF2-40B4-BE49-F238E27FC236}">
                <a16:creationId xmlns:a16="http://schemas.microsoft.com/office/drawing/2014/main" id="{08E5AEA3-1D1F-4BF0-AE65-A3DD8EFCD96E}"/>
              </a:ext>
            </a:extLst>
          </p:cNvPr>
          <p:cNvSpPr>
            <a:spLocks noGrp="1"/>
          </p:cNvSpPr>
          <p:nvPr>
            <p:ph sz="half" idx="2"/>
          </p:nvPr>
        </p:nvSpPr>
        <p:spPr/>
        <p:txBody>
          <a:bodyPr/>
          <a:lstStyle/>
          <a:p>
            <a:pPr marL="0" indent="0">
              <a:buNone/>
            </a:pPr>
            <a:r>
              <a:rPr lang="en-US" sz="1400" dirty="0"/>
              <a:t>Junior and above and all students residing off campus may select from meal plan 1 – 7.</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CBFBAAC-B110-48F2-A0C5-AE4A0F2ECFBC}"/>
              </a:ext>
            </a:extLst>
          </p:cNvPr>
          <p:cNvSpPr>
            <a:spLocks noGrp="1"/>
          </p:cNvSpPr>
          <p:nvPr>
            <p:ph type="sldNum" sz="quarter" idx="12"/>
          </p:nvPr>
        </p:nvSpPr>
        <p:spPr/>
        <p:txBody>
          <a:bodyPr/>
          <a:lstStyle/>
          <a:p>
            <a:fld id="{FA41DFCF-F5F7-4ECE-8FFC-05D6DAF9FDA9}" type="slidenum">
              <a:rPr lang="en-US" smtClean="0"/>
              <a:t>72</a:t>
            </a:fld>
            <a:endParaRPr lang="en-US" dirty="0"/>
          </a:p>
        </p:txBody>
      </p:sp>
      <p:pic>
        <p:nvPicPr>
          <p:cNvPr id="14" name="Picture 13" descr="Orientation Handout 2019 page 2">
            <a:extLst>
              <a:ext uri="{FF2B5EF4-FFF2-40B4-BE49-F238E27FC236}">
                <a16:creationId xmlns:a16="http://schemas.microsoft.com/office/drawing/2014/main" id="{5B753A17-8716-4861-943C-677104992D16}"/>
              </a:ext>
            </a:extLst>
          </p:cNvPr>
          <p:cNvPicPr/>
          <p:nvPr/>
        </p:nvPicPr>
        <p:blipFill>
          <a:blip r:embed="rId2">
            <a:extLst>
              <a:ext uri="{28A0092B-C50C-407E-A947-70E740481C1C}">
                <a14:useLocalDpi xmlns:a14="http://schemas.microsoft.com/office/drawing/2010/main" val="0"/>
              </a:ext>
            </a:extLst>
          </a:blip>
          <a:srcRect l="47929" t="16656" r="2290" b="57237"/>
          <a:stretch>
            <a:fillRect/>
          </a:stretch>
        </p:blipFill>
        <p:spPr bwMode="auto">
          <a:xfrm>
            <a:off x="735647" y="2894965"/>
            <a:ext cx="3481705" cy="2362835"/>
          </a:xfrm>
          <a:prstGeom prst="rect">
            <a:avLst/>
          </a:prstGeom>
          <a:noFill/>
          <a:ln>
            <a:noFill/>
          </a:ln>
          <a:effectLst/>
        </p:spPr>
      </p:pic>
      <p:grpSp>
        <p:nvGrpSpPr>
          <p:cNvPr id="15" name="Group 14">
            <a:extLst>
              <a:ext uri="{FF2B5EF4-FFF2-40B4-BE49-F238E27FC236}">
                <a16:creationId xmlns:a16="http://schemas.microsoft.com/office/drawing/2014/main" id="{9EF7DE6D-C082-4DD7-9F82-FEC4F71D64D1}"/>
              </a:ext>
            </a:extLst>
          </p:cNvPr>
          <p:cNvGrpSpPr>
            <a:grpSpLocks/>
          </p:cNvGrpSpPr>
          <p:nvPr/>
        </p:nvGrpSpPr>
        <p:grpSpPr bwMode="auto">
          <a:xfrm>
            <a:off x="4648200" y="2667000"/>
            <a:ext cx="3565525" cy="2708275"/>
            <a:chOff x="1101254" y="1117532"/>
            <a:chExt cx="35652" cy="27081"/>
          </a:xfrm>
        </p:grpSpPr>
        <p:pic>
          <p:nvPicPr>
            <p:cNvPr id="16" name="Picture 15">
              <a:extLst>
                <a:ext uri="{FF2B5EF4-FFF2-40B4-BE49-F238E27FC236}">
                  <a16:creationId xmlns:a16="http://schemas.microsoft.com/office/drawing/2014/main" id="{BE1CD980-FFA2-4728-A74F-C61108376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254" y="1117532"/>
              <a:ext cx="35652" cy="270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pic>
          <p:nvPicPr>
            <p:cNvPr id="17" name="Picture 16">
              <a:extLst>
                <a:ext uri="{FF2B5EF4-FFF2-40B4-BE49-F238E27FC236}">
                  <a16:creationId xmlns:a16="http://schemas.microsoft.com/office/drawing/2014/main" id="{E3282DFE-585D-4045-A92A-12B742EBD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3261" y="1118362"/>
              <a:ext cx="5905" cy="409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solidFill>
                    <a:schemeClr val="dk1">
                      <a:lumMod val="0"/>
                      <a:lumOff val="0"/>
                    </a:schemeClr>
                  </a:solidFill>
                  <a:miter lim="800000"/>
                  <a:headEnd/>
                  <a:tailEnd/>
                </a14:hiddenLine>
              </a:ext>
              <a:ext uri="{AF507438-7753-43E0-B8FC-AC1667EBCBE1}">
                <a14:hiddenEffects xmlns:a14="http://schemas.microsoft.com/office/drawing/2010/main">
                  <a:effectLst>
                    <a:outerShdw dist="35921" dir="2700000" algn="ctr" rotWithShape="0">
                      <a:schemeClr val="dk1">
                        <a:lumMod val="0"/>
                        <a:lumOff val="0"/>
                      </a:schemeClr>
                    </a:outerShdw>
                  </a:effectLst>
                </a14:hiddenEffects>
              </a:ext>
            </a:extLst>
          </p:spPr>
        </p:pic>
      </p:grpSp>
      <p:sp>
        <p:nvSpPr>
          <p:cNvPr id="12" name="TextBox 11">
            <a:extLst>
              <a:ext uri="{FF2B5EF4-FFF2-40B4-BE49-F238E27FC236}">
                <a16:creationId xmlns:a16="http://schemas.microsoft.com/office/drawing/2014/main" id="{F88F569F-EAD1-46E3-9AC3-A18A001EA474}"/>
              </a:ext>
            </a:extLst>
          </p:cNvPr>
          <p:cNvSpPr txBox="1"/>
          <p:nvPr/>
        </p:nvSpPr>
        <p:spPr>
          <a:xfrm>
            <a:off x="838200" y="5562600"/>
            <a:ext cx="7543800" cy="800219"/>
          </a:xfrm>
          <a:prstGeom prst="rect">
            <a:avLst/>
          </a:prstGeom>
          <a:noFill/>
        </p:spPr>
        <p:txBody>
          <a:bodyPr wrap="square" rtlCol="0">
            <a:spAutoFit/>
          </a:bodyPr>
          <a:lstStyle/>
          <a:p>
            <a:r>
              <a:rPr lang="en-US" sz="1400" dirty="0"/>
              <a:t>All Dining Dollars will be able to be used at on campus locations only, this does include SPIN! Pizza, Starbucks and Traditions. Purchase additional dining dollars and/or block meals below.</a:t>
            </a:r>
          </a:p>
          <a:p>
            <a:endParaRPr lang="en-US" dirty="0"/>
          </a:p>
        </p:txBody>
      </p:sp>
    </p:spTree>
    <p:extLst>
      <p:ext uri="{BB962C8B-B14F-4D97-AF65-F5344CB8AC3E}">
        <p14:creationId xmlns:p14="http://schemas.microsoft.com/office/powerpoint/2010/main" val="27462671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0F8769-486B-4A03-947C-0A2439A6244C}"/>
              </a:ext>
            </a:extLst>
          </p:cNvPr>
          <p:cNvSpPr>
            <a:spLocks noGrp="1"/>
          </p:cNvSpPr>
          <p:nvPr>
            <p:ph type="title"/>
          </p:nvPr>
        </p:nvSpPr>
        <p:spPr/>
        <p:txBody>
          <a:bodyPr>
            <a:normAutofit fontScale="90000"/>
          </a:bodyPr>
          <a:lstStyle/>
          <a:p>
            <a:r>
              <a:rPr lang="en-US" sz="3600" dirty="0"/>
              <a:t>Contact Information for Dining by Sodexo </a:t>
            </a:r>
            <a:br>
              <a:rPr lang="en-US" sz="4000" dirty="0"/>
            </a:br>
            <a:endParaRPr lang="en-US" dirty="0"/>
          </a:p>
        </p:txBody>
      </p:sp>
      <p:sp>
        <p:nvSpPr>
          <p:cNvPr id="7" name="Content Placeholder 6">
            <a:extLst>
              <a:ext uri="{FF2B5EF4-FFF2-40B4-BE49-F238E27FC236}">
                <a16:creationId xmlns:a16="http://schemas.microsoft.com/office/drawing/2014/main" id="{C2E74DE7-74B6-4E4B-9AE5-A82F78875CF0}"/>
              </a:ext>
            </a:extLst>
          </p:cNvPr>
          <p:cNvSpPr>
            <a:spLocks noGrp="1"/>
          </p:cNvSpPr>
          <p:nvPr>
            <p:ph idx="1"/>
          </p:nvPr>
        </p:nvSpPr>
        <p:spPr/>
        <p:txBody>
          <a:bodyPr>
            <a:normAutofit fontScale="55000" lnSpcReduction="20000"/>
          </a:bodyPr>
          <a:lstStyle/>
          <a:p>
            <a:pPr marL="0" indent="0">
              <a:buNone/>
            </a:pPr>
            <a:r>
              <a:rPr lang="en-US" dirty="0"/>
              <a:t>Website: ucmo.sodexomyway.com</a:t>
            </a:r>
            <a:endParaRPr lang="en-US" sz="2800" dirty="0"/>
          </a:p>
          <a:p>
            <a:pPr marL="0" indent="0">
              <a:buNone/>
            </a:pPr>
            <a:r>
              <a:rPr lang="en-US" dirty="0"/>
              <a:t>Phone: 660-543-4012</a:t>
            </a:r>
            <a:endParaRPr lang="en-US" sz="2800" dirty="0"/>
          </a:p>
          <a:p>
            <a:pPr marL="0" indent="0">
              <a:buNone/>
            </a:pPr>
            <a:r>
              <a:rPr lang="en-US" dirty="0"/>
              <a:t>Email:  </a:t>
            </a:r>
            <a:r>
              <a:rPr lang="en-US" u="sng" dirty="0">
                <a:hlinkClick r:id="rId2"/>
              </a:rPr>
              <a:t>diningservice@ucmo.edu</a:t>
            </a:r>
            <a:endParaRPr lang="en-US" sz="2800" dirty="0"/>
          </a:p>
          <a:p>
            <a:pPr marL="0" indent="0">
              <a:buNone/>
            </a:pPr>
            <a:r>
              <a:rPr lang="en-US" dirty="0"/>
              <a:t> </a:t>
            </a:r>
            <a:endParaRPr lang="en-US" sz="2800" dirty="0"/>
          </a:p>
          <a:p>
            <a:pPr marL="0" indent="0">
              <a:buNone/>
            </a:pPr>
            <a:r>
              <a:rPr lang="en-US" dirty="0"/>
              <a:t>Campus Catering by Sodexo: </a:t>
            </a:r>
            <a:endParaRPr lang="en-US" sz="2800" dirty="0"/>
          </a:p>
          <a:p>
            <a:pPr marL="0" indent="0">
              <a:buNone/>
            </a:pPr>
            <a:r>
              <a:rPr lang="en-US" dirty="0"/>
              <a:t>Catering Manager: Stephanie Sweeney</a:t>
            </a:r>
            <a:endParaRPr lang="en-US" sz="2800" dirty="0"/>
          </a:p>
          <a:p>
            <a:pPr marL="0" indent="0">
              <a:buNone/>
            </a:pPr>
            <a:r>
              <a:rPr lang="en-US" dirty="0"/>
              <a:t>Phone: 660-543-4440</a:t>
            </a:r>
            <a:endParaRPr lang="en-US" sz="2800" dirty="0"/>
          </a:p>
          <a:p>
            <a:pPr marL="0" indent="0">
              <a:buNone/>
            </a:pPr>
            <a:r>
              <a:rPr lang="en-US" dirty="0"/>
              <a:t>Email: </a:t>
            </a:r>
            <a:r>
              <a:rPr lang="en-US" u="sng" dirty="0">
                <a:hlinkClick r:id="rId3"/>
              </a:rPr>
              <a:t>SodexoCatering.UCMO@sodexo.com</a:t>
            </a:r>
            <a:endParaRPr lang="en-US" sz="2800" dirty="0"/>
          </a:p>
          <a:p>
            <a:pPr marL="0" indent="0">
              <a:buNone/>
            </a:pPr>
            <a:r>
              <a:rPr lang="en-US" sz="3600" dirty="0"/>
              <a:t>Ordering Website: </a:t>
            </a:r>
            <a:r>
              <a:rPr lang="en-US" u="sng" dirty="0">
                <a:hlinkClick r:id="rId4"/>
              </a:rPr>
              <a:t>https://ucmo.catertrax.com/</a:t>
            </a:r>
            <a:endParaRPr lang="en-US" dirty="0"/>
          </a:p>
          <a:p>
            <a:pPr marL="0" indent="0">
              <a:buNone/>
            </a:pPr>
            <a:endParaRPr lang="en-US" sz="3600" dirty="0"/>
          </a:p>
          <a:p>
            <a:pPr marL="0" indent="0">
              <a:buNone/>
            </a:pPr>
            <a:r>
              <a:rPr lang="en-US" sz="3600" dirty="0"/>
              <a:t>Student –On-The-Go order form: </a:t>
            </a:r>
            <a:r>
              <a:rPr lang="en-US" u="sng" dirty="0">
                <a:hlinkClick r:id="rId5"/>
              </a:rPr>
              <a:t>https://ucmo.sodexomyway.com/catering</a:t>
            </a:r>
            <a:r>
              <a:rPr lang="en-US" sz="3600" dirty="0"/>
              <a:t>	</a:t>
            </a:r>
            <a:endParaRPr lang="en-US" dirty="0"/>
          </a:p>
          <a:p>
            <a:pPr lvl="1"/>
            <a:r>
              <a:rPr lang="en-US" sz="2500" dirty="0"/>
              <a:t>Orders need to be placed three business days in advance at Ellis Dining Center or Westside Market in Todd Hall</a:t>
            </a:r>
          </a:p>
          <a:p>
            <a:pPr lvl="1"/>
            <a:r>
              <a:rPr lang="en-US" sz="2500" dirty="0"/>
              <a:t>Items may be picked up anytime the dining centers are open</a:t>
            </a:r>
          </a:p>
          <a:p>
            <a:pPr lvl="1"/>
            <a:r>
              <a:rPr lang="en-US" sz="2500" dirty="0"/>
              <a:t>Available to student organizations</a:t>
            </a:r>
          </a:p>
          <a:p>
            <a:pPr lvl="1"/>
            <a:r>
              <a:rPr lang="en-US" sz="2500" dirty="0"/>
              <a:t>All food provided in disposable containers.  Does not include an set up or clean up, and if paper products (plates, napkins, </a:t>
            </a:r>
            <a:r>
              <a:rPr lang="en-US" sz="2500" dirty="0" err="1"/>
              <a:t>etc</a:t>
            </a:r>
            <a:r>
              <a:rPr lang="en-US" sz="2500" dirty="0"/>
              <a:t>) are needed they must be ordered. </a:t>
            </a:r>
          </a:p>
          <a:p>
            <a:pPr marL="0" indent="0">
              <a:buNone/>
            </a:pPr>
            <a:endParaRPr lang="en-US" dirty="0"/>
          </a:p>
        </p:txBody>
      </p:sp>
      <p:sp>
        <p:nvSpPr>
          <p:cNvPr id="5" name="Slide Number Placeholder 4">
            <a:extLst>
              <a:ext uri="{FF2B5EF4-FFF2-40B4-BE49-F238E27FC236}">
                <a16:creationId xmlns:a16="http://schemas.microsoft.com/office/drawing/2014/main" id="{A3C7BA3F-6A2F-4B17-B1D5-055CB6B8A40A}"/>
              </a:ext>
            </a:extLst>
          </p:cNvPr>
          <p:cNvSpPr>
            <a:spLocks noGrp="1"/>
          </p:cNvSpPr>
          <p:nvPr>
            <p:ph type="sldNum" sz="quarter" idx="12"/>
          </p:nvPr>
        </p:nvSpPr>
        <p:spPr/>
        <p:txBody>
          <a:bodyPr/>
          <a:lstStyle/>
          <a:p>
            <a:fld id="{FA41DFCF-F5F7-4ECE-8FFC-05D6DAF9FDA9}" type="slidenum">
              <a:rPr lang="en-US" smtClean="0"/>
              <a:t>73</a:t>
            </a:fld>
            <a:endParaRPr lang="en-US" dirty="0"/>
          </a:p>
        </p:txBody>
      </p:sp>
    </p:spTree>
    <p:extLst>
      <p:ext uri="{BB962C8B-B14F-4D97-AF65-F5344CB8AC3E}">
        <p14:creationId xmlns:p14="http://schemas.microsoft.com/office/powerpoint/2010/main" val="40628976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Elliott Student Union</a:t>
            </a:r>
            <a:br>
              <a:rPr lang="en-US" sz="3200" dirty="0"/>
            </a:br>
            <a:r>
              <a:rPr lang="en-US" sz="3200" dirty="0"/>
              <a:t>(ESU)</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74</a:t>
            </a:fld>
            <a:endParaRPr lang="en-US" dirty="0"/>
          </a:p>
        </p:txBody>
      </p:sp>
    </p:spTree>
    <p:extLst>
      <p:ext uri="{BB962C8B-B14F-4D97-AF65-F5344CB8AC3E}">
        <p14:creationId xmlns:p14="http://schemas.microsoft.com/office/powerpoint/2010/main" val="3783312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ESU: What’s with all the mess?</a:t>
            </a:r>
          </a:p>
        </p:txBody>
      </p:sp>
      <p:sp>
        <p:nvSpPr>
          <p:cNvPr id="3" name="Content Placeholder 2"/>
          <p:cNvSpPr>
            <a:spLocks noGrp="1"/>
          </p:cNvSpPr>
          <p:nvPr>
            <p:ph idx="1"/>
          </p:nvPr>
        </p:nvSpPr>
        <p:spPr/>
        <p:txBody>
          <a:bodyPr>
            <a:normAutofit fontScale="62500" lnSpcReduction="20000"/>
          </a:bodyPr>
          <a:lstStyle/>
          <a:p>
            <a:r>
              <a:rPr lang="en-US" b="1" u="sng" dirty="0"/>
              <a:t>Elliott Student Union Renovation</a:t>
            </a:r>
            <a:endParaRPr lang="en-US" dirty="0"/>
          </a:p>
          <a:p>
            <a:pPr lvl="0"/>
            <a:r>
              <a:rPr lang="en-US" dirty="0"/>
              <a:t>Construction began on a new auditorium that will seat close to 300 and an updated south entry to the Elliott Student Union (ESU) in October 2018.   (See attached slides) </a:t>
            </a:r>
          </a:p>
          <a:p>
            <a:pPr marL="0" lvl="0" indent="0">
              <a:buNone/>
            </a:pPr>
            <a:endParaRPr lang="en-US" dirty="0"/>
          </a:p>
          <a:p>
            <a:r>
              <a:rPr lang="en-US" dirty="0"/>
              <a:t>Despite a few surprises and many inclement weather days, the project is progressing.  Completion is anticipated prior to the start of Spring 2020 semester.  </a:t>
            </a:r>
          </a:p>
          <a:p>
            <a:endParaRPr lang="en-US" dirty="0"/>
          </a:p>
          <a:p>
            <a:r>
              <a:rPr lang="en-US" dirty="0"/>
              <a:t>The patience and cooperation of all Union tenants, faculty, staff and students has been appreciated during this process.  </a:t>
            </a:r>
          </a:p>
          <a:p>
            <a:pPr marL="0" indent="0">
              <a:buNone/>
            </a:pPr>
            <a:r>
              <a:rPr lang="en-US" dirty="0"/>
              <a:t> </a:t>
            </a:r>
          </a:p>
          <a:p>
            <a:pPr lvl="0"/>
            <a:r>
              <a:rPr lang="en-US" dirty="0"/>
              <a:t>The Union Bowling Center will be updating furniture and service area which will also enhance the UCM welcome factor to the south entry.  The ESU’s south entry receives over 300,000 visitors annually. </a:t>
            </a:r>
          </a:p>
          <a:p>
            <a:pPr fontAlgn="base"/>
            <a:r>
              <a:rPr lang="en-US" sz="2400" dirty="0"/>
              <a:t> </a:t>
            </a:r>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75</a:t>
            </a:fld>
            <a:endParaRPr lang="en-US" dirty="0"/>
          </a:p>
        </p:txBody>
      </p:sp>
    </p:spTree>
    <p:extLst>
      <p:ext uri="{BB962C8B-B14F-4D97-AF65-F5344CB8AC3E}">
        <p14:creationId xmlns:p14="http://schemas.microsoft.com/office/powerpoint/2010/main" val="42071927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6178-351C-4401-9A1D-2B4447E10FD3}"/>
              </a:ext>
            </a:extLst>
          </p:cNvPr>
          <p:cNvSpPr>
            <a:spLocks noGrp="1"/>
          </p:cNvSpPr>
          <p:nvPr>
            <p:ph type="title"/>
          </p:nvPr>
        </p:nvSpPr>
        <p:spPr>
          <a:xfrm>
            <a:off x="409763" y="433545"/>
            <a:ext cx="8354890" cy="930447"/>
          </a:xfrm>
        </p:spPr>
        <p:txBody>
          <a:bodyPr vert="horz" lIns="91440" tIns="45720" rIns="91440" bIns="45720" rtlCol="0" anchor="b">
            <a:normAutofit/>
          </a:bodyPr>
          <a:lstStyle/>
          <a:p>
            <a:pPr>
              <a:lnSpc>
                <a:spcPct val="90000"/>
              </a:lnSpc>
            </a:pPr>
            <a:r>
              <a:rPr lang="en-US" sz="4700" dirty="0" err="1">
                <a:solidFill>
                  <a:srgbClr val="FFFFFF"/>
                </a:solidFill>
              </a:rPr>
              <a:t>ESU:Coming</a:t>
            </a:r>
            <a:r>
              <a:rPr lang="en-US" sz="4700" dirty="0">
                <a:solidFill>
                  <a:srgbClr val="FFFFFF"/>
                </a:solidFill>
              </a:rPr>
              <a:t> soon</a:t>
            </a:r>
          </a:p>
        </p:txBody>
      </p:sp>
      <p:pic>
        <p:nvPicPr>
          <p:cNvPr id="8" name="Picture 7">
            <a:extLst>
              <a:ext uri="{FF2B5EF4-FFF2-40B4-BE49-F238E27FC236}">
                <a16:creationId xmlns:a16="http://schemas.microsoft.com/office/drawing/2014/main" id="{DEDC0407-7936-42F8-B5FE-1888047C5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675" y="3162251"/>
            <a:ext cx="4091938" cy="2526771"/>
          </a:xfrm>
          <a:prstGeom prst="rect">
            <a:avLst/>
          </a:prstGeom>
        </p:spPr>
      </p:pic>
      <p:pic>
        <p:nvPicPr>
          <p:cNvPr id="6" name="Content Placeholder 5">
            <a:extLst>
              <a:ext uri="{FF2B5EF4-FFF2-40B4-BE49-F238E27FC236}">
                <a16:creationId xmlns:a16="http://schemas.microsoft.com/office/drawing/2014/main" id="{B596D6AA-8A13-4662-9642-F95B0465EAB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3804" y="3274779"/>
            <a:ext cx="4091938" cy="2301715"/>
          </a:xfrm>
          <a:prstGeom prst="rect">
            <a:avLst/>
          </a:prstGeom>
        </p:spPr>
      </p:pic>
      <p:sp>
        <p:nvSpPr>
          <p:cNvPr id="4" name="Slide Number Placeholder 3">
            <a:extLst>
              <a:ext uri="{FF2B5EF4-FFF2-40B4-BE49-F238E27FC236}">
                <a16:creationId xmlns:a16="http://schemas.microsoft.com/office/drawing/2014/main" id="{D5CE3C1B-07BD-4B8A-9829-8712336BC9A7}"/>
              </a:ext>
            </a:extLst>
          </p:cNvPr>
          <p:cNvSpPr>
            <a:spLocks noGrp="1"/>
          </p:cNvSpPr>
          <p:nvPr>
            <p:ph type="sldNum" sz="quarter" idx="12"/>
          </p:nvPr>
        </p:nvSpPr>
        <p:spPr>
          <a:xfrm>
            <a:off x="6452507" y="6522430"/>
            <a:ext cx="2057400" cy="347472"/>
          </a:xfrm>
        </p:spPr>
        <p:txBody>
          <a:bodyPr vert="horz" lIns="91440" tIns="45720" rIns="91440" bIns="45720" rtlCol="0" anchor="ctr">
            <a:normAutofit/>
          </a:bodyPr>
          <a:lstStyle/>
          <a:p>
            <a:pPr>
              <a:spcAft>
                <a:spcPts val="600"/>
              </a:spcAft>
            </a:pPr>
            <a:fld id="{FA41DFCF-F5F7-4ECE-8FFC-05D6DAF9FDA9}" type="slidenum">
              <a:rPr lang="en-US" smtClean="0">
                <a:solidFill>
                  <a:srgbClr val="898989"/>
                </a:solidFill>
              </a:rPr>
              <a:pPr>
                <a:spcAft>
                  <a:spcPts val="600"/>
                </a:spcAft>
              </a:pPr>
              <a:t>76</a:t>
            </a:fld>
            <a:endParaRPr lang="en-US">
              <a:solidFill>
                <a:srgbClr val="898989"/>
              </a:solidFill>
            </a:endParaRPr>
          </a:p>
        </p:txBody>
      </p:sp>
      <p:sp>
        <p:nvSpPr>
          <p:cNvPr id="10" name="TextBox 9">
            <a:extLst>
              <a:ext uri="{FF2B5EF4-FFF2-40B4-BE49-F238E27FC236}">
                <a16:creationId xmlns:a16="http://schemas.microsoft.com/office/drawing/2014/main" id="{391B32BE-A710-43AB-B3AD-64FF4FE01DD4}"/>
              </a:ext>
            </a:extLst>
          </p:cNvPr>
          <p:cNvSpPr txBox="1"/>
          <p:nvPr/>
        </p:nvSpPr>
        <p:spPr>
          <a:xfrm>
            <a:off x="457200" y="1828800"/>
            <a:ext cx="7924800" cy="369332"/>
          </a:xfrm>
          <a:prstGeom prst="rect">
            <a:avLst/>
          </a:prstGeom>
          <a:noFill/>
        </p:spPr>
        <p:txBody>
          <a:bodyPr wrap="square" rtlCol="0">
            <a:spAutoFit/>
          </a:bodyPr>
          <a:lstStyle/>
          <a:p>
            <a:pPr algn="ctr"/>
            <a:r>
              <a:rPr lang="en-US" dirty="0"/>
              <a:t>Concept art depicting the new South entry and the new auditorium</a:t>
            </a:r>
          </a:p>
        </p:txBody>
      </p:sp>
    </p:spTree>
    <p:extLst>
      <p:ext uri="{BB962C8B-B14F-4D97-AF65-F5344CB8AC3E}">
        <p14:creationId xmlns:p14="http://schemas.microsoft.com/office/powerpoint/2010/main" val="14265071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E5F27B-0F1B-4910-850A-623DB70B4254}"/>
              </a:ext>
            </a:extLst>
          </p:cNvPr>
          <p:cNvSpPr>
            <a:spLocks noGrp="1"/>
          </p:cNvSpPr>
          <p:nvPr>
            <p:ph type="title"/>
          </p:nvPr>
        </p:nvSpPr>
        <p:spPr/>
        <p:txBody>
          <a:bodyPr/>
          <a:lstStyle/>
          <a:p>
            <a:r>
              <a:rPr lang="en-US" dirty="0"/>
              <a:t>ESU: Other News</a:t>
            </a:r>
          </a:p>
        </p:txBody>
      </p:sp>
      <p:sp>
        <p:nvSpPr>
          <p:cNvPr id="6" name="Content Placeholder 5">
            <a:extLst>
              <a:ext uri="{FF2B5EF4-FFF2-40B4-BE49-F238E27FC236}">
                <a16:creationId xmlns:a16="http://schemas.microsoft.com/office/drawing/2014/main" id="{783A4948-8244-4E75-80C3-8846F4BB49F5}"/>
              </a:ext>
            </a:extLst>
          </p:cNvPr>
          <p:cNvSpPr>
            <a:spLocks noGrp="1"/>
          </p:cNvSpPr>
          <p:nvPr>
            <p:ph sz="half" idx="1"/>
          </p:nvPr>
        </p:nvSpPr>
        <p:spPr/>
        <p:txBody>
          <a:bodyPr>
            <a:normAutofit fontScale="70000" lnSpcReduction="20000"/>
          </a:bodyPr>
          <a:lstStyle/>
          <a:p>
            <a:pPr marL="0" indent="0">
              <a:buNone/>
            </a:pPr>
            <a:r>
              <a:rPr lang="en-US" u="sng" dirty="0"/>
              <a:t>Mark your calendars</a:t>
            </a:r>
          </a:p>
          <a:p>
            <a:pPr marL="0" indent="0">
              <a:buNone/>
            </a:pPr>
            <a:endParaRPr lang="en-US" dirty="0"/>
          </a:p>
          <a:p>
            <a:pPr marL="0" indent="0">
              <a:buNone/>
            </a:pPr>
            <a:r>
              <a:rPr lang="en-US" dirty="0"/>
              <a:t>Taste of UCM August 29 3:30 – 5:00 pm</a:t>
            </a:r>
          </a:p>
          <a:p>
            <a:pPr marL="0" indent="0">
              <a:buNone/>
            </a:pPr>
            <a:endParaRPr lang="en-US" dirty="0"/>
          </a:p>
          <a:p>
            <a:pPr marL="0" indent="0">
              <a:buNone/>
            </a:pPr>
            <a:r>
              <a:rPr lang="en-US" dirty="0"/>
              <a:t>Union Birthday Bash September 25</a:t>
            </a:r>
          </a:p>
          <a:p>
            <a:pPr marL="0" indent="0">
              <a:buNone/>
            </a:pPr>
            <a:endParaRPr lang="en-US" dirty="0"/>
          </a:p>
          <a:p>
            <a:pPr marL="0" indent="0">
              <a:buNone/>
            </a:pPr>
            <a:r>
              <a:rPr lang="en-US" dirty="0"/>
              <a:t>UCM Holiday Market December 4, 4:00 – 7:00 pm</a:t>
            </a:r>
          </a:p>
          <a:p>
            <a:pPr marL="0" indent="0">
              <a:buNone/>
            </a:pPr>
            <a:endParaRPr lang="en-US" dirty="0"/>
          </a:p>
        </p:txBody>
      </p:sp>
      <p:sp>
        <p:nvSpPr>
          <p:cNvPr id="7" name="Content Placeholder 6">
            <a:extLst>
              <a:ext uri="{FF2B5EF4-FFF2-40B4-BE49-F238E27FC236}">
                <a16:creationId xmlns:a16="http://schemas.microsoft.com/office/drawing/2014/main" id="{39E4F0A5-FA3D-4C3F-B6A6-553C17CBB5D2}"/>
              </a:ext>
            </a:extLst>
          </p:cNvPr>
          <p:cNvSpPr>
            <a:spLocks noGrp="1"/>
          </p:cNvSpPr>
          <p:nvPr>
            <p:ph sz="half" idx="2"/>
          </p:nvPr>
        </p:nvSpPr>
        <p:spPr/>
        <p:txBody>
          <a:bodyPr>
            <a:normAutofit fontScale="70000" lnSpcReduction="20000"/>
          </a:bodyPr>
          <a:lstStyle/>
          <a:p>
            <a:pPr marL="0" indent="0">
              <a:buNone/>
            </a:pPr>
            <a:r>
              <a:rPr lang="en-US" u="sng" dirty="0"/>
              <a:t>Union Cinema</a:t>
            </a:r>
          </a:p>
          <a:p>
            <a:pPr marL="0" indent="0">
              <a:buNone/>
            </a:pPr>
            <a:endParaRPr lang="en-US" dirty="0"/>
          </a:p>
          <a:p>
            <a:pPr marL="0" indent="0">
              <a:buNone/>
            </a:pPr>
            <a:r>
              <a:rPr lang="en-US" dirty="0"/>
              <a:t>New partnership program available to Student Organizations. </a:t>
            </a:r>
          </a:p>
          <a:p>
            <a:r>
              <a:rPr lang="en-US" dirty="0"/>
              <a:t>ESU will fund (3) movies per semester. </a:t>
            </a:r>
          </a:p>
          <a:p>
            <a:r>
              <a:rPr lang="en-US" dirty="0"/>
              <a:t>Applications currently being taken for Fall 2019/Spring 2020.</a:t>
            </a:r>
          </a:p>
          <a:p>
            <a:pPr marL="0" indent="0">
              <a:buNone/>
            </a:pPr>
            <a:endParaRPr lang="en-US" dirty="0"/>
          </a:p>
          <a:p>
            <a:pPr marL="0" indent="0">
              <a:buNone/>
            </a:pPr>
            <a:r>
              <a:rPr lang="en-US" dirty="0"/>
              <a:t>Secret Life of Pets 2 will be our first feature of the year!</a:t>
            </a:r>
          </a:p>
          <a:p>
            <a:pPr marL="0" indent="0">
              <a:buNone/>
            </a:pPr>
            <a:endParaRPr lang="en-US" dirty="0"/>
          </a:p>
          <a:p>
            <a:pPr marL="0" indent="0">
              <a:buNone/>
            </a:pPr>
            <a:r>
              <a:rPr lang="en-US" dirty="0"/>
              <a:t>FAC/STAFF Movie Night---Tuesdays 5:30; 8:00 pm. Free popcorn with</a:t>
            </a:r>
          </a:p>
          <a:p>
            <a:pPr marL="0" indent="0">
              <a:buNone/>
            </a:pPr>
            <a:r>
              <a:rPr lang="en-US" dirty="0"/>
              <a:t>UCM ID! Families welcome.</a:t>
            </a:r>
          </a:p>
          <a:p>
            <a:pPr marL="0" indent="0">
              <a:buNone/>
            </a:pPr>
            <a:endParaRPr lang="en-US" dirty="0"/>
          </a:p>
        </p:txBody>
      </p:sp>
      <p:sp>
        <p:nvSpPr>
          <p:cNvPr id="4" name="Slide Number Placeholder 3">
            <a:extLst>
              <a:ext uri="{FF2B5EF4-FFF2-40B4-BE49-F238E27FC236}">
                <a16:creationId xmlns:a16="http://schemas.microsoft.com/office/drawing/2014/main" id="{6AB8C57B-0509-4B66-BAB7-99FB439F3625}"/>
              </a:ext>
            </a:extLst>
          </p:cNvPr>
          <p:cNvSpPr>
            <a:spLocks noGrp="1"/>
          </p:cNvSpPr>
          <p:nvPr>
            <p:ph type="sldNum" sz="quarter" idx="12"/>
          </p:nvPr>
        </p:nvSpPr>
        <p:spPr/>
        <p:txBody>
          <a:bodyPr/>
          <a:lstStyle/>
          <a:p>
            <a:fld id="{FA41DFCF-F5F7-4ECE-8FFC-05D6DAF9FDA9}" type="slidenum">
              <a:rPr lang="en-US" smtClean="0"/>
              <a:t>77</a:t>
            </a:fld>
            <a:endParaRPr lang="en-US" dirty="0"/>
          </a:p>
        </p:txBody>
      </p:sp>
    </p:spTree>
    <p:extLst>
      <p:ext uri="{BB962C8B-B14F-4D97-AF65-F5344CB8AC3E}">
        <p14:creationId xmlns:p14="http://schemas.microsoft.com/office/powerpoint/2010/main" val="10464650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Public Safety</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78</a:t>
            </a:fld>
            <a:endParaRPr lang="en-US" dirty="0"/>
          </a:p>
        </p:txBody>
      </p:sp>
    </p:spTree>
    <p:extLst>
      <p:ext uri="{BB962C8B-B14F-4D97-AF65-F5344CB8AC3E}">
        <p14:creationId xmlns:p14="http://schemas.microsoft.com/office/powerpoint/2010/main" val="40216903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FE918AF7-B977-4005-B1E7-9DEB117C3EE9}"/>
              </a:ext>
            </a:extLst>
          </p:cNvPr>
          <p:cNvSpPr txBox="1">
            <a:spLocks/>
          </p:cNvSpPr>
          <p:nvPr/>
        </p:nvSpPr>
        <p:spPr>
          <a:xfrm>
            <a:off x="457200" y="1600200"/>
            <a:ext cx="7620000" cy="48006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a:t> </a:t>
            </a:r>
            <a:endParaRPr lang="en-US" dirty="0"/>
          </a:p>
        </p:txBody>
      </p:sp>
      <p:sp>
        <p:nvSpPr>
          <p:cNvPr id="3" name="Content Placeholder 3">
            <a:extLst>
              <a:ext uri="{FF2B5EF4-FFF2-40B4-BE49-F238E27FC236}">
                <a16:creationId xmlns:a16="http://schemas.microsoft.com/office/drawing/2014/main" id="{156FC07E-8A05-41F4-B1A2-34AC04447972}"/>
              </a:ext>
            </a:extLst>
          </p:cNvPr>
          <p:cNvSpPr txBox="1">
            <a:spLocks/>
          </p:cNvSpPr>
          <p:nvPr/>
        </p:nvSpPr>
        <p:spPr>
          <a:xfrm>
            <a:off x="292849" y="4832296"/>
            <a:ext cx="7620000" cy="762000"/>
          </a:xfrm>
          <a:prstGeom prst="rect">
            <a:avLst/>
          </a:prstGeom>
        </p:spPr>
        <p:txBody>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pPr>
            <a:r>
              <a:rPr lang="en-US" dirty="0"/>
              <a:t> </a:t>
            </a:r>
          </a:p>
        </p:txBody>
      </p:sp>
      <p:sp>
        <p:nvSpPr>
          <p:cNvPr id="4" name="Rectangle 3">
            <a:extLst>
              <a:ext uri="{FF2B5EF4-FFF2-40B4-BE49-F238E27FC236}">
                <a16:creationId xmlns:a16="http://schemas.microsoft.com/office/drawing/2014/main" id="{F2A3EB42-81D7-43B8-8D2F-F5AC62F2742F}"/>
              </a:ext>
            </a:extLst>
          </p:cNvPr>
          <p:cNvSpPr/>
          <p:nvPr/>
        </p:nvSpPr>
        <p:spPr>
          <a:xfrm>
            <a:off x="228600" y="244524"/>
            <a:ext cx="8001000" cy="769441"/>
          </a:xfrm>
          <a:prstGeom prst="rect">
            <a:avLst/>
          </a:prstGeom>
        </p:spPr>
        <p:txBody>
          <a:bodyPr wrap="square">
            <a:spAutoFit/>
          </a:bodyPr>
          <a:lstStyle/>
          <a:p>
            <a:pPr algn="ctr"/>
            <a:r>
              <a:rPr lang="en-US" sz="4400" b="1" dirty="0">
                <a:solidFill>
                  <a:schemeClr val="tx1">
                    <a:lumMod val="95000"/>
                    <a:lumOff val="5000"/>
                  </a:schemeClr>
                </a:solidFill>
                <a:latin typeface="Calibri" panose="020F0502020204030204" pitchFamily="34" charset="0"/>
              </a:rPr>
              <a:t>Public Safety</a:t>
            </a:r>
          </a:p>
        </p:txBody>
      </p:sp>
      <p:pic>
        <p:nvPicPr>
          <p:cNvPr id="5" name="Picture 2">
            <a:extLst>
              <a:ext uri="{FF2B5EF4-FFF2-40B4-BE49-F238E27FC236}">
                <a16:creationId xmlns:a16="http://schemas.microsoft.com/office/drawing/2014/main" id="{8BC5702E-CFDC-40AE-B7D7-61DA774C6A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89637"/>
            <a:ext cx="2822040" cy="3530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EE04DCB1-A163-4539-88DC-682B56366AA2}"/>
              </a:ext>
            </a:extLst>
          </p:cNvPr>
          <p:cNvSpPr txBox="1"/>
          <p:nvPr/>
        </p:nvSpPr>
        <p:spPr>
          <a:xfrm>
            <a:off x="571500" y="1560207"/>
            <a:ext cx="8001000" cy="646331"/>
          </a:xfrm>
          <a:prstGeom prst="rect">
            <a:avLst/>
          </a:prstGeom>
          <a:noFill/>
        </p:spPr>
        <p:txBody>
          <a:bodyPr wrap="square" rtlCol="0">
            <a:spAutoFit/>
          </a:bodyPr>
          <a:lstStyle/>
          <a:p>
            <a:pPr algn="ctr"/>
            <a:r>
              <a:rPr lang="en-US" sz="3600" dirty="0">
                <a:solidFill>
                  <a:schemeClr val="tx2"/>
                </a:solidFill>
                <a:latin typeface="+mj-lt"/>
              </a:rPr>
              <a:t>Contacting or Reporting Crime to </a:t>
            </a:r>
          </a:p>
        </p:txBody>
      </p:sp>
      <p:sp>
        <p:nvSpPr>
          <p:cNvPr id="8" name="TextBox 7">
            <a:extLst>
              <a:ext uri="{FF2B5EF4-FFF2-40B4-BE49-F238E27FC236}">
                <a16:creationId xmlns:a16="http://schemas.microsoft.com/office/drawing/2014/main" id="{E28385D7-64E1-4F89-81DD-E269FB2090D5}"/>
              </a:ext>
            </a:extLst>
          </p:cNvPr>
          <p:cNvSpPr txBox="1"/>
          <p:nvPr/>
        </p:nvSpPr>
        <p:spPr>
          <a:xfrm>
            <a:off x="3885749" y="2447731"/>
            <a:ext cx="4338837" cy="4062651"/>
          </a:xfrm>
          <a:prstGeom prst="rect">
            <a:avLst/>
          </a:prstGeom>
          <a:noFill/>
        </p:spPr>
        <p:txBody>
          <a:bodyPr wrap="square" rtlCol="0">
            <a:spAutoFit/>
          </a:bodyPr>
          <a:lstStyle/>
          <a:p>
            <a:pPr lvl="0"/>
            <a:r>
              <a:rPr lang="en-US" sz="2400" b="1" dirty="0">
                <a:solidFill>
                  <a:schemeClr val="tx2"/>
                </a:solidFill>
                <a:latin typeface="Cambria"/>
              </a:rPr>
              <a:t>From Campus phones dial              	911 or 4123</a:t>
            </a:r>
          </a:p>
          <a:p>
            <a:pPr lvl="0"/>
            <a:endParaRPr lang="en-US" sz="2400" b="1" dirty="0">
              <a:solidFill>
                <a:schemeClr val="tx2"/>
              </a:solidFill>
              <a:latin typeface="Cambria"/>
            </a:endParaRPr>
          </a:p>
          <a:p>
            <a:pPr lvl="0"/>
            <a:r>
              <a:rPr lang="en-US" sz="2400" b="1" dirty="0">
                <a:solidFill>
                  <a:schemeClr val="tx2"/>
                </a:solidFill>
                <a:latin typeface="Cambria"/>
              </a:rPr>
              <a:t>From Cell phones dial</a:t>
            </a:r>
          </a:p>
          <a:p>
            <a:pPr lvl="0"/>
            <a:r>
              <a:rPr lang="en-US" sz="2400" b="1" dirty="0">
                <a:solidFill>
                  <a:schemeClr val="tx2"/>
                </a:solidFill>
                <a:latin typeface="Cambria"/>
              </a:rPr>
              <a:t>            660-543-4123 or</a:t>
            </a:r>
          </a:p>
          <a:p>
            <a:pPr lvl="0"/>
            <a:r>
              <a:rPr lang="en-US" sz="2400" b="1" dirty="0">
                <a:solidFill>
                  <a:schemeClr val="tx2"/>
                </a:solidFill>
                <a:latin typeface="Cambria"/>
              </a:rPr>
              <a:t>            911 (Goes to </a:t>
            </a:r>
            <a:r>
              <a:rPr lang="en-US" sz="2000" b="1" dirty="0">
                <a:solidFill>
                  <a:schemeClr val="tx2"/>
                </a:solidFill>
                <a:latin typeface="Cambria"/>
              </a:rPr>
              <a:t>JOCO)</a:t>
            </a:r>
          </a:p>
          <a:p>
            <a:pPr lvl="0"/>
            <a:endParaRPr lang="en-US" b="1" i="1" dirty="0">
              <a:solidFill>
                <a:schemeClr val="tx2"/>
              </a:solidFill>
              <a:latin typeface="Cambria"/>
            </a:endParaRPr>
          </a:p>
          <a:p>
            <a:pPr lvl="0"/>
            <a:r>
              <a:rPr lang="en-US" b="1" i="1" dirty="0">
                <a:solidFill>
                  <a:schemeClr val="tx2"/>
                </a:solidFill>
                <a:latin typeface="Cambria"/>
              </a:rPr>
              <a:t>Text</a:t>
            </a:r>
            <a:r>
              <a:rPr lang="en-US" sz="2400" b="1" dirty="0">
                <a:solidFill>
                  <a:schemeClr val="tx2"/>
                </a:solidFill>
                <a:latin typeface="Cambria"/>
              </a:rPr>
              <a:t> 660-422-2632</a:t>
            </a:r>
          </a:p>
          <a:p>
            <a:pPr lvl="0"/>
            <a:endParaRPr lang="en-US" sz="2400" b="1" dirty="0">
              <a:solidFill>
                <a:schemeClr val="tx2"/>
              </a:solidFill>
              <a:latin typeface="Cambria"/>
            </a:endParaRPr>
          </a:p>
          <a:p>
            <a:pPr lvl="0"/>
            <a:r>
              <a:rPr lang="en-US" sz="2400" b="1" dirty="0">
                <a:solidFill>
                  <a:schemeClr val="tx2"/>
                </a:solidFill>
                <a:latin typeface="Cambria"/>
              </a:rPr>
              <a:t>e-mail </a:t>
            </a:r>
            <a:r>
              <a:rPr lang="en-US" sz="2400" b="1" dirty="0">
                <a:solidFill>
                  <a:schemeClr val="tx2"/>
                </a:solidFill>
                <a:latin typeface="Cambria"/>
                <a:hlinkClick r:id="rId3"/>
              </a:rPr>
              <a:t>dispatcher@ucmo.edu</a:t>
            </a:r>
            <a:endParaRPr lang="en-US" sz="2400" b="1" dirty="0">
              <a:solidFill>
                <a:schemeClr val="tx2"/>
              </a:solidFill>
              <a:latin typeface="Cambria"/>
            </a:endParaRPr>
          </a:p>
          <a:p>
            <a:pPr lvl="0"/>
            <a:r>
              <a:rPr lang="en-US" sz="2400" b="1" dirty="0">
                <a:solidFill>
                  <a:schemeClr val="tx2"/>
                </a:solidFill>
                <a:latin typeface="Cambria"/>
              </a:rPr>
              <a:t>ucmo.edu/crime   </a:t>
            </a:r>
          </a:p>
        </p:txBody>
      </p:sp>
    </p:spTree>
    <p:extLst>
      <p:ext uri="{BB962C8B-B14F-4D97-AF65-F5344CB8AC3E}">
        <p14:creationId xmlns:p14="http://schemas.microsoft.com/office/powerpoint/2010/main" val="3873010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 10</a:t>
            </a:r>
            <a:br>
              <a:rPr lang="en-US" dirty="0"/>
            </a:br>
            <a:r>
              <a:rPr lang="en-US" sz="2200" dirty="0"/>
              <a:t>(Based on freshmen admits)</a:t>
            </a:r>
          </a:p>
        </p:txBody>
      </p:sp>
      <p:sp>
        <p:nvSpPr>
          <p:cNvPr id="3" name="Content Placeholder 2"/>
          <p:cNvSpPr>
            <a:spLocks noGrp="1"/>
          </p:cNvSpPr>
          <p:nvPr>
            <p:ph idx="1"/>
          </p:nvPr>
        </p:nvSpPr>
        <p:spPr>
          <a:xfrm>
            <a:off x="4876800" y="1676400"/>
            <a:ext cx="3429000" cy="496175"/>
          </a:xfrm>
        </p:spPr>
        <p:txBody>
          <a:bodyPr>
            <a:normAutofit lnSpcReduction="10000"/>
          </a:bodyPr>
          <a:lstStyle/>
          <a:p>
            <a:pPr marL="0" indent="0" algn="ctr">
              <a:buNone/>
            </a:pPr>
            <a:r>
              <a:rPr lang="en-US" sz="2800" dirty="0"/>
              <a:t>Top 10 Programs</a:t>
            </a:r>
          </a:p>
          <a:p>
            <a:pPr marL="0" indent="0">
              <a:buNone/>
            </a:pPr>
            <a:endParaRPr lang="en-US" sz="2800" dirty="0"/>
          </a:p>
          <a:p>
            <a:pPr marL="0" indent="0">
              <a:buNone/>
            </a:pPr>
            <a:endParaRPr lang="en-US" sz="2800" dirty="0"/>
          </a:p>
          <a:p>
            <a:pPr marL="0" indent="0">
              <a:buNone/>
            </a:pPr>
            <a:endParaRPr lang="en-US" sz="2800" dirty="0"/>
          </a:p>
        </p:txBody>
      </p:sp>
      <p:graphicFrame>
        <p:nvGraphicFramePr>
          <p:cNvPr id="4" name="Table 3"/>
          <p:cNvGraphicFramePr>
            <a:graphicFrameLocks noGrp="1"/>
          </p:cNvGraphicFramePr>
          <p:nvPr>
            <p:extLst/>
          </p:nvPr>
        </p:nvGraphicFramePr>
        <p:xfrm>
          <a:off x="838200" y="2209800"/>
          <a:ext cx="2819400" cy="3217330"/>
        </p:xfrm>
        <a:graphic>
          <a:graphicData uri="http://schemas.openxmlformats.org/drawingml/2006/table">
            <a:tbl>
              <a:tblPr/>
              <a:tblGrid>
                <a:gridCol w="2819400">
                  <a:extLst>
                    <a:ext uri="{9D8B030D-6E8A-4147-A177-3AD203B41FA5}">
                      <a16:colId xmlns:a16="http://schemas.microsoft.com/office/drawing/2014/main" val="20000"/>
                    </a:ext>
                  </a:extLst>
                </a:gridCol>
              </a:tblGrid>
              <a:tr h="321733">
                <a:tc>
                  <a:txBody>
                    <a:bodyPr/>
                    <a:lstStyle/>
                    <a:p>
                      <a:pPr algn="l" fontAlgn="b"/>
                      <a:r>
                        <a:rPr lang="en-US" sz="1400" b="0" i="0" u="none" strike="noStrike" dirty="0">
                          <a:solidFill>
                            <a:srgbClr val="000000"/>
                          </a:solidFill>
                          <a:effectLst/>
                          <a:latin typeface="Calibri"/>
                        </a:rPr>
                        <a:t>Lees Summit West High School       </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321733">
                <a:tc>
                  <a:txBody>
                    <a:bodyPr/>
                    <a:lstStyle/>
                    <a:p>
                      <a:pPr algn="l" fontAlgn="b"/>
                      <a:r>
                        <a:rPr lang="en-US" sz="1400" b="0" i="0" u="none" strike="noStrike" dirty="0">
                          <a:solidFill>
                            <a:srgbClr val="000000"/>
                          </a:solidFill>
                          <a:effectLst/>
                          <a:latin typeface="Calibri"/>
                        </a:rPr>
                        <a:t>Warrensburg High School      </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321733">
                <a:tc>
                  <a:txBody>
                    <a:bodyPr/>
                    <a:lstStyle/>
                    <a:p>
                      <a:pPr algn="l" fontAlgn="b"/>
                      <a:r>
                        <a:rPr lang="en-US" sz="1400" b="0" i="0" u="none" strike="noStrike" dirty="0">
                          <a:solidFill>
                            <a:srgbClr val="000000"/>
                          </a:solidFill>
                          <a:effectLst/>
                          <a:latin typeface="Calibri"/>
                        </a:rPr>
                        <a:t>Lees Summit Senior High School</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321733">
                <a:tc>
                  <a:txBody>
                    <a:bodyPr/>
                    <a:lstStyle/>
                    <a:p>
                      <a:pPr algn="l" fontAlgn="b"/>
                      <a:r>
                        <a:rPr lang="en-US" sz="1400" b="0" i="0" u="none" strike="noStrike" dirty="0">
                          <a:solidFill>
                            <a:srgbClr val="000000"/>
                          </a:solidFill>
                          <a:effectLst/>
                          <a:latin typeface="Calibri"/>
                        </a:rPr>
                        <a:t>Blue Springs High School</a:t>
                      </a: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r h="321733">
                <a:tc>
                  <a:txBody>
                    <a:bodyPr/>
                    <a:lstStyle/>
                    <a:p>
                      <a:pPr algn="l" fontAlgn="b"/>
                      <a:r>
                        <a:rPr lang="en-US" sz="1400" b="0" i="0" u="none" strike="noStrike" dirty="0">
                          <a:solidFill>
                            <a:srgbClr val="000000"/>
                          </a:solidFill>
                          <a:effectLst/>
                          <a:latin typeface="Calibri"/>
                        </a:rPr>
                        <a:t>Blue</a:t>
                      </a:r>
                      <a:r>
                        <a:rPr lang="en-US" sz="1400" b="0" i="0" u="none" strike="noStrike" baseline="0" dirty="0">
                          <a:solidFill>
                            <a:srgbClr val="000000"/>
                          </a:solidFill>
                          <a:effectLst/>
                          <a:latin typeface="Calibri"/>
                        </a:rPr>
                        <a:t> Springs South</a:t>
                      </a:r>
                      <a:r>
                        <a:rPr lang="en-US" sz="1400" b="0" i="0" u="none" strike="noStrike" dirty="0">
                          <a:solidFill>
                            <a:srgbClr val="000000"/>
                          </a:solidFill>
                          <a:effectLst/>
                          <a:latin typeface="Calibri"/>
                        </a:rPr>
                        <a:t> High School</a:t>
                      </a:r>
                    </a:p>
                  </a:txBody>
                  <a:tcPr marL="6350" marR="6350" marT="6350" marB="0" anchor="b">
                    <a:lnL>
                      <a:noFill/>
                    </a:lnL>
                    <a:lnR>
                      <a:noFill/>
                    </a:lnR>
                    <a:lnT>
                      <a:noFill/>
                    </a:lnT>
                    <a:lnB>
                      <a:noFill/>
                    </a:lnB>
                  </a:tcPr>
                </a:tc>
                <a:extLst>
                  <a:ext uri="{0D108BD9-81ED-4DB2-BD59-A6C34878D82A}">
                    <a16:rowId xmlns:a16="http://schemas.microsoft.com/office/drawing/2014/main" val="10004"/>
                  </a:ext>
                </a:extLst>
              </a:tr>
              <a:tr h="321733">
                <a:tc>
                  <a:txBody>
                    <a:bodyPr/>
                    <a:lstStyle/>
                    <a:p>
                      <a:pPr algn="l" fontAlgn="b"/>
                      <a:r>
                        <a:rPr lang="en-US" sz="1400" b="0" i="0" u="none" strike="noStrike" dirty="0">
                          <a:solidFill>
                            <a:srgbClr val="000000"/>
                          </a:solidFill>
                          <a:effectLst/>
                          <a:latin typeface="Calibri"/>
                        </a:rPr>
                        <a:t>Lees Summit North High School    </a:t>
                      </a:r>
                    </a:p>
                  </a:txBody>
                  <a:tcPr marL="6350" marR="6350" marT="6350" marB="0" anchor="b">
                    <a:lnL>
                      <a:noFill/>
                    </a:lnL>
                    <a:lnR>
                      <a:noFill/>
                    </a:lnR>
                    <a:lnT>
                      <a:noFill/>
                    </a:lnT>
                    <a:lnB>
                      <a:noFill/>
                    </a:lnB>
                  </a:tcPr>
                </a:tc>
                <a:extLst>
                  <a:ext uri="{0D108BD9-81ED-4DB2-BD59-A6C34878D82A}">
                    <a16:rowId xmlns:a16="http://schemas.microsoft.com/office/drawing/2014/main" val="10005"/>
                  </a:ext>
                </a:extLst>
              </a:tr>
              <a:tr h="321733">
                <a:tc>
                  <a:txBody>
                    <a:bodyPr/>
                    <a:lstStyle/>
                    <a:p>
                      <a:pPr algn="l" fontAlgn="b"/>
                      <a:r>
                        <a:rPr lang="en-US" sz="1400" b="0" i="0" u="none" strike="noStrike" dirty="0">
                          <a:solidFill>
                            <a:srgbClr val="000000"/>
                          </a:solidFill>
                          <a:effectLst/>
                          <a:latin typeface="Calibri"/>
                        </a:rPr>
                        <a:t>Pleasant Hill High School     </a:t>
                      </a:r>
                    </a:p>
                  </a:txBody>
                  <a:tcPr marL="6350" marR="6350" marT="6350" marB="0" anchor="b">
                    <a:lnL>
                      <a:noFill/>
                    </a:lnL>
                    <a:lnR>
                      <a:noFill/>
                    </a:lnR>
                    <a:lnT>
                      <a:noFill/>
                    </a:lnT>
                    <a:lnB>
                      <a:noFill/>
                    </a:lnB>
                  </a:tcPr>
                </a:tc>
                <a:extLst>
                  <a:ext uri="{0D108BD9-81ED-4DB2-BD59-A6C34878D82A}">
                    <a16:rowId xmlns:a16="http://schemas.microsoft.com/office/drawing/2014/main" val="10006"/>
                  </a:ext>
                </a:extLst>
              </a:tr>
              <a:tr h="321733">
                <a:tc>
                  <a:txBody>
                    <a:bodyPr/>
                    <a:lstStyle/>
                    <a:p>
                      <a:pPr algn="l" fontAlgn="b"/>
                      <a:r>
                        <a:rPr lang="en-US" sz="1400" b="0" i="0" u="none" strike="noStrike" dirty="0">
                          <a:solidFill>
                            <a:srgbClr val="000000"/>
                          </a:solidFill>
                          <a:effectLst/>
                          <a:latin typeface="Calibri"/>
                        </a:rPr>
                        <a:t>Raymore-Peculiar High School      </a:t>
                      </a:r>
                    </a:p>
                  </a:txBody>
                  <a:tcPr marL="6350" marR="6350" marT="6350" marB="0" anchor="b">
                    <a:lnL>
                      <a:noFill/>
                    </a:lnL>
                    <a:lnR>
                      <a:noFill/>
                    </a:lnR>
                    <a:lnT>
                      <a:noFill/>
                    </a:lnT>
                    <a:lnB>
                      <a:noFill/>
                    </a:lnB>
                  </a:tcPr>
                </a:tc>
                <a:extLst>
                  <a:ext uri="{0D108BD9-81ED-4DB2-BD59-A6C34878D82A}">
                    <a16:rowId xmlns:a16="http://schemas.microsoft.com/office/drawing/2014/main" val="10007"/>
                  </a:ext>
                </a:extLst>
              </a:tr>
              <a:tr h="321733">
                <a:tc>
                  <a:txBody>
                    <a:bodyPr/>
                    <a:lstStyle/>
                    <a:p>
                      <a:pPr algn="l" fontAlgn="b"/>
                      <a:r>
                        <a:rPr lang="en-US" sz="1400" b="0" i="0" u="none" strike="noStrike" dirty="0">
                          <a:solidFill>
                            <a:srgbClr val="000000"/>
                          </a:solidFill>
                          <a:effectLst/>
                          <a:latin typeface="Calibri"/>
                        </a:rPr>
                        <a:t>Smith-Cotton High School     </a:t>
                      </a:r>
                    </a:p>
                  </a:txBody>
                  <a:tcPr marL="6350" marR="6350" marT="6350" marB="0" anchor="b">
                    <a:lnL>
                      <a:noFill/>
                    </a:lnL>
                    <a:lnR>
                      <a:noFill/>
                    </a:lnR>
                    <a:lnT>
                      <a:noFill/>
                    </a:lnT>
                    <a:lnB>
                      <a:noFill/>
                    </a:lnB>
                  </a:tcPr>
                </a:tc>
                <a:extLst>
                  <a:ext uri="{0D108BD9-81ED-4DB2-BD59-A6C34878D82A}">
                    <a16:rowId xmlns:a16="http://schemas.microsoft.com/office/drawing/2014/main" val="10008"/>
                  </a:ext>
                </a:extLst>
              </a:tr>
              <a:tr h="321733">
                <a:tc>
                  <a:txBody>
                    <a:bodyPr/>
                    <a:lstStyle/>
                    <a:p>
                      <a:pPr algn="l" fontAlgn="b"/>
                      <a:r>
                        <a:rPr lang="en-US" sz="1400" b="0" i="0" u="none" strike="noStrike" dirty="0">
                          <a:solidFill>
                            <a:srgbClr val="000000"/>
                          </a:solidFill>
                          <a:effectLst/>
                          <a:latin typeface="Calibri"/>
                        </a:rPr>
                        <a:t>Ruskin High School</a:t>
                      </a:r>
                    </a:p>
                  </a:txBody>
                  <a:tcPr marL="6350" marR="6350" marT="6350" marB="0" anchor="b">
                    <a:lnL>
                      <a:noFill/>
                    </a:lnL>
                    <a:lnR>
                      <a:noFill/>
                    </a:lnR>
                    <a:lnT>
                      <a:noFill/>
                    </a:lnT>
                    <a:lnB>
                      <a:noFill/>
                    </a:lnB>
                  </a:tcPr>
                </a:tc>
                <a:extLst>
                  <a:ext uri="{0D108BD9-81ED-4DB2-BD59-A6C34878D82A}">
                    <a16:rowId xmlns:a16="http://schemas.microsoft.com/office/drawing/2014/main" val="2148665705"/>
                  </a:ext>
                </a:extLst>
              </a:tr>
            </a:tbl>
          </a:graphicData>
        </a:graphic>
      </p:graphicFrame>
      <p:sp>
        <p:nvSpPr>
          <p:cNvPr id="5" name="Content Placeholder 2"/>
          <p:cNvSpPr txBox="1">
            <a:spLocks/>
          </p:cNvSpPr>
          <p:nvPr/>
        </p:nvSpPr>
        <p:spPr>
          <a:xfrm>
            <a:off x="381000" y="1752600"/>
            <a:ext cx="3429000" cy="496181"/>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Top 10 High Schools</a:t>
            </a:r>
          </a:p>
        </p:txBody>
      </p:sp>
      <p:graphicFrame>
        <p:nvGraphicFramePr>
          <p:cNvPr id="6" name="Table 5"/>
          <p:cNvGraphicFramePr>
            <a:graphicFrameLocks noGrp="1"/>
          </p:cNvGraphicFramePr>
          <p:nvPr>
            <p:extLst/>
          </p:nvPr>
        </p:nvGraphicFramePr>
        <p:xfrm>
          <a:off x="5029200" y="2172575"/>
          <a:ext cx="2971800" cy="3335292"/>
        </p:xfrm>
        <a:graphic>
          <a:graphicData uri="http://schemas.openxmlformats.org/drawingml/2006/table">
            <a:tbl>
              <a:tblPr/>
              <a:tblGrid>
                <a:gridCol w="1686698">
                  <a:extLst>
                    <a:ext uri="{9D8B030D-6E8A-4147-A177-3AD203B41FA5}">
                      <a16:colId xmlns:a16="http://schemas.microsoft.com/office/drawing/2014/main" val="20000"/>
                    </a:ext>
                  </a:extLst>
                </a:gridCol>
                <a:gridCol w="1285102">
                  <a:extLst>
                    <a:ext uri="{9D8B030D-6E8A-4147-A177-3AD203B41FA5}">
                      <a16:colId xmlns:a16="http://schemas.microsoft.com/office/drawing/2014/main" val="20001"/>
                    </a:ext>
                  </a:extLst>
                </a:gridCol>
              </a:tblGrid>
              <a:tr h="308644">
                <a:tc>
                  <a:txBody>
                    <a:bodyPr/>
                    <a:lstStyle/>
                    <a:p>
                      <a:pPr algn="l" fontAlgn="b"/>
                      <a:r>
                        <a:rPr lang="en-US" sz="1400" b="0" i="0" u="none" strike="noStrike" dirty="0">
                          <a:solidFill>
                            <a:srgbClr val="000000"/>
                          </a:solidFill>
                          <a:effectLst/>
                          <a:latin typeface="Calibri"/>
                        </a:rPr>
                        <a:t>Open Option</a:t>
                      </a: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489</a:t>
                      </a:r>
                    </a:p>
                  </a:txBody>
                  <a:tcPr marL="6350" marR="6350" marT="6350" marB="0" anchor="b">
                    <a:lnL>
                      <a:noFill/>
                    </a:lnL>
                    <a:lnR>
                      <a:noFill/>
                    </a:lnR>
                    <a:lnT>
                      <a:noFill/>
                    </a:lnT>
                    <a:lnB>
                      <a:noFill/>
                    </a:lnB>
                  </a:tcPr>
                </a:tc>
                <a:extLst>
                  <a:ext uri="{0D108BD9-81ED-4DB2-BD59-A6C34878D82A}">
                    <a16:rowId xmlns:a16="http://schemas.microsoft.com/office/drawing/2014/main" val="10000"/>
                  </a:ext>
                </a:extLst>
              </a:tr>
              <a:tr h="308644">
                <a:tc>
                  <a:txBody>
                    <a:bodyPr/>
                    <a:lstStyle/>
                    <a:p>
                      <a:pPr algn="l" fontAlgn="b"/>
                      <a:r>
                        <a:rPr lang="en-US" sz="1400" b="0" i="0" u="none" strike="noStrike" dirty="0">
                          <a:solidFill>
                            <a:srgbClr val="000000"/>
                          </a:solidFill>
                          <a:effectLst/>
                          <a:latin typeface="Calibri"/>
                        </a:rPr>
                        <a:t>Nursing</a:t>
                      </a: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372</a:t>
                      </a:r>
                    </a:p>
                  </a:txBody>
                  <a:tcPr marL="6350" marR="6350" marT="6350" marB="0" anchor="b">
                    <a:lnL>
                      <a:noFill/>
                    </a:lnL>
                    <a:lnR>
                      <a:noFill/>
                    </a:lnR>
                    <a:lnT>
                      <a:noFill/>
                    </a:lnT>
                    <a:lnB>
                      <a:noFill/>
                    </a:lnB>
                  </a:tcPr>
                </a:tc>
                <a:extLst>
                  <a:ext uri="{0D108BD9-81ED-4DB2-BD59-A6C34878D82A}">
                    <a16:rowId xmlns:a16="http://schemas.microsoft.com/office/drawing/2014/main" val="10001"/>
                  </a:ext>
                </a:extLst>
              </a:tr>
              <a:tr h="308644">
                <a:tc>
                  <a:txBody>
                    <a:bodyPr/>
                    <a:lstStyle/>
                    <a:p>
                      <a:pPr algn="l" fontAlgn="b"/>
                      <a:r>
                        <a:rPr lang="en-US" sz="1400" b="0" i="0" u="none" strike="noStrike" dirty="0">
                          <a:solidFill>
                            <a:srgbClr val="000000"/>
                          </a:solidFill>
                          <a:effectLst/>
                          <a:latin typeface="Calibri"/>
                        </a:rPr>
                        <a:t>Biology</a:t>
                      </a: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266</a:t>
                      </a:r>
                    </a:p>
                  </a:txBody>
                  <a:tcPr marL="6350" marR="6350" marT="6350" marB="0" anchor="b">
                    <a:lnL>
                      <a:noFill/>
                    </a:lnL>
                    <a:lnR>
                      <a:noFill/>
                    </a:lnR>
                    <a:lnT>
                      <a:noFill/>
                    </a:lnT>
                    <a:lnB>
                      <a:noFill/>
                    </a:lnB>
                  </a:tcPr>
                </a:tc>
                <a:extLst>
                  <a:ext uri="{0D108BD9-81ED-4DB2-BD59-A6C34878D82A}">
                    <a16:rowId xmlns:a16="http://schemas.microsoft.com/office/drawing/2014/main" val="10002"/>
                  </a:ext>
                </a:extLst>
              </a:tr>
              <a:tr h="308644">
                <a:tc>
                  <a:txBody>
                    <a:bodyPr/>
                    <a:lstStyle/>
                    <a:p>
                      <a:pPr algn="l" fontAlgn="b"/>
                      <a:r>
                        <a:rPr lang="en-US" sz="1400" b="0" i="0" u="none" strike="noStrike" dirty="0">
                          <a:solidFill>
                            <a:srgbClr val="000000"/>
                          </a:solidFill>
                          <a:effectLst/>
                          <a:latin typeface="Calibri"/>
                        </a:rPr>
                        <a:t>Criminal</a:t>
                      </a:r>
                      <a:r>
                        <a:rPr lang="en-US" sz="1400" b="0" i="0" u="none" strike="noStrike" baseline="0" dirty="0">
                          <a:solidFill>
                            <a:srgbClr val="000000"/>
                          </a:solidFill>
                          <a:effectLst/>
                          <a:latin typeface="Calibri"/>
                        </a:rPr>
                        <a:t> Justice</a:t>
                      </a:r>
                      <a:endParaRPr lang="en-US" sz="1400" b="0" i="0" u="none" strike="noStrike" dirty="0">
                        <a:solidFill>
                          <a:srgbClr val="000000"/>
                        </a:solidFill>
                        <a:effectLst/>
                        <a:latin typeface="Calibri"/>
                      </a:endParaRP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163</a:t>
                      </a:r>
                    </a:p>
                  </a:txBody>
                  <a:tcPr marL="6350" marR="6350" marT="6350" marB="0" anchor="b">
                    <a:lnL>
                      <a:noFill/>
                    </a:lnL>
                    <a:lnR>
                      <a:noFill/>
                    </a:lnR>
                    <a:lnT>
                      <a:noFill/>
                    </a:lnT>
                    <a:lnB>
                      <a:noFill/>
                    </a:lnB>
                  </a:tcPr>
                </a:tc>
                <a:extLst>
                  <a:ext uri="{0D108BD9-81ED-4DB2-BD59-A6C34878D82A}">
                    <a16:rowId xmlns:a16="http://schemas.microsoft.com/office/drawing/2014/main" val="10003"/>
                  </a:ext>
                </a:extLst>
              </a:tr>
              <a:tr h="308644">
                <a:tc>
                  <a:txBody>
                    <a:bodyPr/>
                    <a:lstStyle/>
                    <a:p>
                      <a:pPr algn="l" fontAlgn="b"/>
                      <a:r>
                        <a:rPr lang="en-US" sz="1400" b="0" i="0" u="none" strike="noStrike" dirty="0">
                          <a:solidFill>
                            <a:srgbClr val="000000"/>
                          </a:solidFill>
                          <a:effectLst/>
                          <a:latin typeface="Calibri"/>
                        </a:rPr>
                        <a:t>Computer Science</a:t>
                      </a: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126</a:t>
                      </a:r>
                    </a:p>
                  </a:txBody>
                  <a:tcPr marL="6350" marR="6350" marT="6350" marB="0" anchor="b">
                    <a:lnL>
                      <a:noFill/>
                    </a:lnL>
                    <a:lnR>
                      <a:noFill/>
                    </a:lnR>
                    <a:lnT>
                      <a:noFill/>
                    </a:lnT>
                    <a:lnB>
                      <a:noFill/>
                    </a:lnB>
                  </a:tcPr>
                </a:tc>
                <a:extLst>
                  <a:ext uri="{0D108BD9-81ED-4DB2-BD59-A6C34878D82A}">
                    <a16:rowId xmlns:a16="http://schemas.microsoft.com/office/drawing/2014/main" val="10004"/>
                  </a:ext>
                </a:extLst>
              </a:tr>
              <a:tr h="308644">
                <a:tc>
                  <a:txBody>
                    <a:bodyPr/>
                    <a:lstStyle/>
                    <a:p>
                      <a:pPr algn="l" fontAlgn="b"/>
                      <a:r>
                        <a:rPr lang="en-US" sz="1400" b="0" i="0" u="none" strike="noStrike" dirty="0">
                          <a:solidFill>
                            <a:srgbClr val="000000"/>
                          </a:solidFill>
                          <a:effectLst/>
                          <a:latin typeface="Calibri"/>
                        </a:rPr>
                        <a:t>Psychology</a:t>
                      </a: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124</a:t>
                      </a:r>
                    </a:p>
                  </a:txBody>
                  <a:tcPr marL="6350" marR="6350" marT="6350" marB="0" anchor="b">
                    <a:lnL>
                      <a:noFill/>
                    </a:lnL>
                    <a:lnR>
                      <a:noFill/>
                    </a:lnR>
                    <a:lnT>
                      <a:noFill/>
                    </a:lnT>
                    <a:lnB>
                      <a:noFill/>
                    </a:lnB>
                  </a:tcPr>
                </a:tc>
                <a:extLst>
                  <a:ext uri="{0D108BD9-81ED-4DB2-BD59-A6C34878D82A}">
                    <a16:rowId xmlns:a16="http://schemas.microsoft.com/office/drawing/2014/main" val="10005"/>
                  </a:ext>
                </a:extLst>
              </a:tr>
              <a:tr h="308644">
                <a:tc>
                  <a:txBody>
                    <a:bodyPr/>
                    <a:lstStyle/>
                    <a:p>
                      <a:pPr algn="l" fontAlgn="b"/>
                      <a:r>
                        <a:rPr lang="en-US" sz="1400" b="0" i="0" u="none" strike="noStrike" dirty="0">
                          <a:solidFill>
                            <a:srgbClr val="000000"/>
                          </a:solidFill>
                          <a:effectLst/>
                          <a:latin typeface="Calibri"/>
                        </a:rPr>
                        <a:t>Professional Pilot</a:t>
                      </a: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122</a:t>
                      </a:r>
                    </a:p>
                  </a:txBody>
                  <a:tcPr marL="6350" marR="6350" marT="6350" marB="0" anchor="b">
                    <a:lnL>
                      <a:noFill/>
                    </a:lnL>
                    <a:lnR>
                      <a:noFill/>
                    </a:lnR>
                    <a:lnT>
                      <a:noFill/>
                    </a:lnT>
                    <a:lnB>
                      <a:noFill/>
                    </a:lnB>
                  </a:tcPr>
                </a:tc>
                <a:extLst>
                  <a:ext uri="{0D108BD9-81ED-4DB2-BD59-A6C34878D82A}">
                    <a16:rowId xmlns:a16="http://schemas.microsoft.com/office/drawing/2014/main" val="10006"/>
                  </a:ext>
                </a:extLst>
              </a:tr>
              <a:tr h="400560">
                <a:tc>
                  <a:txBody>
                    <a:bodyPr/>
                    <a:lstStyle/>
                    <a:p>
                      <a:pPr algn="l" fontAlgn="b"/>
                      <a:r>
                        <a:rPr lang="en-US" sz="1400" b="0" i="0" u="none" strike="noStrike" dirty="0">
                          <a:solidFill>
                            <a:srgbClr val="000000"/>
                          </a:solidFill>
                          <a:effectLst/>
                          <a:latin typeface="Calibri"/>
                        </a:rPr>
                        <a:t>Elementary Education (1-6)</a:t>
                      </a: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111</a:t>
                      </a:r>
                    </a:p>
                  </a:txBody>
                  <a:tcPr marL="6350" marR="6350" marT="6350" marB="0" anchor="b">
                    <a:lnL>
                      <a:noFill/>
                    </a:lnL>
                    <a:lnR>
                      <a:noFill/>
                    </a:lnR>
                    <a:lnT>
                      <a:noFill/>
                    </a:lnT>
                    <a:lnB>
                      <a:noFill/>
                    </a:lnB>
                  </a:tcPr>
                </a:tc>
                <a:extLst>
                  <a:ext uri="{0D108BD9-81ED-4DB2-BD59-A6C34878D82A}">
                    <a16:rowId xmlns:a16="http://schemas.microsoft.com/office/drawing/2014/main" val="10007"/>
                  </a:ext>
                </a:extLst>
              </a:tr>
              <a:tr h="308644">
                <a:tc>
                  <a:txBody>
                    <a:bodyPr/>
                    <a:lstStyle/>
                    <a:p>
                      <a:pPr algn="l" fontAlgn="b"/>
                      <a:r>
                        <a:rPr lang="en-US" sz="1400" b="0" i="0" u="none" strike="noStrike" dirty="0">
                          <a:solidFill>
                            <a:srgbClr val="000000"/>
                          </a:solidFill>
                          <a:effectLst/>
                          <a:latin typeface="Calibri"/>
                        </a:rPr>
                        <a:t>Secondary</a:t>
                      </a:r>
                      <a:r>
                        <a:rPr lang="en-US" sz="1400" b="0" i="0" u="none" strike="noStrike" baseline="0" dirty="0">
                          <a:solidFill>
                            <a:srgbClr val="000000"/>
                          </a:solidFill>
                          <a:effectLst/>
                          <a:latin typeface="Calibri"/>
                        </a:rPr>
                        <a:t> Education</a:t>
                      </a:r>
                      <a:endParaRPr lang="en-US" sz="1400" b="0" i="0" u="none" strike="noStrike" dirty="0">
                        <a:solidFill>
                          <a:srgbClr val="000000"/>
                        </a:solidFill>
                        <a:effectLst/>
                        <a:latin typeface="Calibri"/>
                      </a:endParaRP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101</a:t>
                      </a:r>
                    </a:p>
                  </a:txBody>
                  <a:tcPr marL="6350" marR="6350" marT="6350" marB="0" anchor="b">
                    <a:lnL>
                      <a:noFill/>
                    </a:lnL>
                    <a:lnR>
                      <a:noFill/>
                    </a:lnR>
                    <a:lnT>
                      <a:noFill/>
                    </a:lnT>
                    <a:lnB>
                      <a:noFill/>
                    </a:lnB>
                  </a:tcPr>
                </a:tc>
                <a:extLst>
                  <a:ext uri="{0D108BD9-81ED-4DB2-BD59-A6C34878D82A}">
                    <a16:rowId xmlns:a16="http://schemas.microsoft.com/office/drawing/2014/main" val="10008"/>
                  </a:ext>
                </a:extLst>
              </a:tr>
              <a:tr h="308644">
                <a:tc>
                  <a:txBody>
                    <a:bodyPr/>
                    <a:lstStyle/>
                    <a:p>
                      <a:pPr algn="l" fontAlgn="b"/>
                      <a:r>
                        <a:rPr lang="en-US" sz="1400" b="0" i="0" u="none" strike="noStrike" dirty="0">
                          <a:solidFill>
                            <a:srgbClr val="000000"/>
                          </a:solidFill>
                          <a:effectLst/>
                          <a:latin typeface="Calibri"/>
                        </a:rPr>
                        <a:t>Engineering Technology</a:t>
                      </a:r>
                    </a:p>
                  </a:txBody>
                  <a:tcPr marL="6350" marR="6350" marT="6350"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a:rPr>
                        <a:t>87</a:t>
                      </a:r>
                    </a:p>
                  </a:txBody>
                  <a:tcPr marL="6350" marR="6350" marT="6350" marB="0" anchor="b">
                    <a:lnL>
                      <a:noFill/>
                    </a:lnL>
                    <a:lnR>
                      <a:noFill/>
                    </a:lnR>
                    <a:lnT>
                      <a:noFill/>
                    </a:lnT>
                    <a:lnB>
                      <a:noFill/>
                    </a:lnB>
                  </a:tcPr>
                </a:tc>
                <a:extLst>
                  <a:ext uri="{0D108BD9-81ED-4DB2-BD59-A6C34878D82A}">
                    <a16:rowId xmlns:a16="http://schemas.microsoft.com/office/drawing/2014/main" val="10009"/>
                  </a:ext>
                </a:extLst>
              </a:tr>
            </a:tbl>
          </a:graphicData>
        </a:graphic>
      </p:graphicFrame>
      <p:sp>
        <p:nvSpPr>
          <p:cNvPr id="7" name="Slide Number Placeholder 6"/>
          <p:cNvSpPr>
            <a:spLocks noGrp="1"/>
          </p:cNvSpPr>
          <p:nvPr>
            <p:ph type="sldNum" sz="quarter" idx="12"/>
          </p:nvPr>
        </p:nvSpPr>
        <p:spPr/>
        <p:txBody>
          <a:bodyPr/>
          <a:lstStyle/>
          <a:p>
            <a:fld id="{FA41DFCF-F5F7-4ECE-8FFC-05D6DAF9FDA9}" type="slidenum">
              <a:rPr lang="en-US" smtClean="0"/>
              <a:t>8</a:t>
            </a:fld>
            <a:endParaRPr lang="en-US" dirty="0"/>
          </a:p>
        </p:txBody>
      </p:sp>
    </p:spTree>
    <p:extLst>
      <p:ext uri="{BB962C8B-B14F-4D97-AF65-F5344CB8AC3E}">
        <p14:creationId xmlns:p14="http://schemas.microsoft.com/office/powerpoint/2010/main" val="4067790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715962"/>
          </a:xfrm>
        </p:spPr>
        <p:txBody>
          <a:bodyPr>
            <a:normAutofit fontScale="90000"/>
          </a:bodyPr>
          <a:lstStyle/>
          <a:p>
            <a:r>
              <a:rPr lang="en-US" sz="4900" dirty="0" err="1"/>
              <a:t>Textcaster</a:t>
            </a:r>
            <a:br>
              <a:rPr lang="en-US" dirty="0"/>
            </a:br>
            <a:r>
              <a:rPr lang="en-US" sz="2000" dirty="0"/>
              <a:t>www.ucmo.edu/textcaster</a:t>
            </a:r>
            <a:endParaRPr lang="en-US" dirty="0"/>
          </a:p>
        </p:txBody>
      </p:sp>
      <p:sp>
        <p:nvSpPr>
          <p:cNvPr id="3" name="Content Placeholder 2"/>
          <p:cNvSpPr>
            <a:spLocks noGrp="1"/>
          </p:cNvSpPr>
          <p:nvPr>
            <p:ph idx="1"/>
          </p:nvPr>
        </p:nvSpPr>
        <p:spPr>
          <a:xfrm>
            <a:off x="304800" y="2590800"/>
            <a:ext cx="7848600" cy="990600"/>
          </a:xfrm>
        </p:spPr>
        <p:txBody>
          <a:bodyPr>
            <a:noAutofit/>
          </a:bodyPr>
          <a:lstStyle/>
          <a:p>
            <a:r>
              <a:rPr lang="en-US" sz="1400" b="1" u="sng" dirty="0">
                <a:solidFill>
                  <a:srgbClr val="FF0000"/>
                </a:solidFill>
              </a:rPr>
              <a:t>Emergency Messages and Timely Warning Notices:</a:t>
            </a:r>
            <a:r>
              <a:rPr lang="en-US" sz="1400" b="1" dirty="0"/>
              <a:t> Get alerts about imminent emergency situations affecting the Warrensburg Campus and warnings in response to reported crimes.</a:t>
            </a:r>
          </a:p>
          <a:p>
            <a:r>
              <a:rPr lang="en-US" sz="1400" b="1" u="sng" dirty="0">
                <a:solidFill>
                  <a:srgbClr val="FF0000"/>
                </a:solidFill>
              </a:rPr>
              <a:t>Severe Weather Alerts:</a:t>
            </a:r>
            <a:r>
              <a:rPr lang="en-US" sz="1400" b="1" dirty="0"/>
              <a:t> Get alerts about tornado &amp; thunderstorm warnings in the Warrensburg area.</a:t>
            </a:r>
            <a:endParaRPr lang="en-US" sz="1400" b="1" u="sng" dirty="0">
              <a:solidFill>
                <a:srgbClr val="FF0000"/>
              </a:solidFill>
            </a:endParaRPr>
          </a:p>
          <a:p>
            <a:r>
              <a:rPr lang="en-US" sz="1400" b="1" u="sng" dirty="0">
                <a:solidFill>
                  <a:srgbClr val="FF0000"/>
                </a:solidFill>
              </a:rPr>
              <a:t>Warrensburg Campus Closings / Delayed Openings:</a:t>
            </a:r>
            <a:r>
              <a:rPr lang="en-US" sz="1400" b="1" dirty="0"/>
              <a:t> Get alerts when classes in Warrensburg are cancelled or delayed.</a:t>
            </a:r>
            <a:endParaRPr lang="en-US" sz="1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467596"/>
            <a:ext cx="3733800" cy="1034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extLst>
              <a:ext uri="{FF2B5EF4-FFF2-40B4-BE49-F238E27FC236}">
                <a16:creationId xmlns:a16="http://schemas.microsoft.com/office/drawing/2014/main" id="{A929FA96-819C-48A1-B1DB-E2006C9AE95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4280475"/>
            <a:ext cx="1219200" cy="216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6B499774-4291-4C29-A606-E9080737ECCA}"/>
              </a:ext>
            </a:extLst>
          </p:cNvPr>
          <p:cNvSpPr/>
          <p:nvPr/>
        </p:nvSpPr>
        <p:spPr>
          <a:xfrm>
            <a:off x="2059714" y="5257800"/>
            <a:ext cx="6248400" cy="1384995"/>
          </a:xfrm>
          <a:prstGeom prst="rect">
            <a:avLst/>
          </a:prstGeom>
        </p:spPr>
        <p:txBody>
          <a:bodyPr wrap="square">
            <a:spAutoFit/>
          </a:bodyPr>
          <a:lstStyle/>
          <a:p>
            <a:r>
              <a:rPr lang="en-US" sz="1400" dirty="0"/>
              <a:t>Campus Eye puts a direct line to campus safety in every student's hand. It gives them ready access to an emergency line no matter where they are. Users can provide a picture of a crime in progress for you to use as proof in an investigation. A map with GPS location is also provided for responders’ convenience. The app can also be used to report less serious (but nonetheless aggravating) crimes, such as parking violations.</a:t>
            </a:r>
          </a:p>
        </p:txBody>
      </p:sp>
      <p:sp>
        <p:nvSpPr>
          <p:cNvPr id="7" name="Rectangle 6">
            <a:extLst>
              <a:ext uri="{FF2B5EF4-FFF2-40B4-BE49-F238E27FC236}">
                <a16:creationId xmlns:a16="http://schemas.microsoft.com/office/drawing/2014/main" id="{2D8E9FEF-1CCF-425C-BE3A-FA4B0A56606F}"/>
              </a:ext>
            </a:extLst>
          </p:cNvPr>
          <p:cNvSpPr/>
          <p:nvPr/>
        </p:nvSpPr>
        <p:spPr>
          <a:xfrm>
            <a:off x="2059714" y="4283940"/>
            <a:ext cx="5854019" cy="1169551"/>
          </a:xfrm>
          <a:prstGeom prst="rect">
            <a:avLst/>
          </a:prstGeom>
        </p:spPr>
        <p:txBody>
          <a:bodyPr wrap="square">
            <a:spAutoFit/>
          </a:bodyPr>
          <a:lstStyle/>
          <a:p>
            <a:pPr>
              <a:lnSpc>
                <a:spcPct val="125000"/>
              </a:lnSpc>
              <a:spcAft>
                <a:spcPts val="900"/>
              </a:spcAft>
            </a:pPr>
            <a:r>
              <a:rPr lang="en-US" sz="1400" u="sng" kern="1400" dirty="0">
                <a:solidFill>
                  <a:schemeClr val="tx2"/>
                </a:solidFill>
                <a:effectLst/>
                <a:latin typeface="+mj-lt"/>
              </a:rPr>
              <a:t>CAMPUS </a:t>
            </a:r>
            <a:r>
              <a:rPr lang="en-US" sz="1400" u="sng" kern="1400" dirty="0">
                <a:solidFill>
                  <a:schemeClr val="tx2"/>
                </a:solidFill>
                <a:latin typeface="+mj-lt"/>
              </a:rPr>
              <a:t>EYE APP </a:t>
            </a:r>
            <a:endParaRPr lang="en-US" sz="1400" u="sng" kern="1400" dirty="0">
              <a:solidFill>
                <a:schemeClr val="tx2"/>
              </a:solidFill>
              <a:effectLst/>
              <a:latin typeface="+mj-lt"/>
            </a:endParaRPr>
          </a:p>
          <a:p>
            <a:pPr>
              <a:lnSpc>
                <a:spcPct val="125000"/>
              </a:lnSpc>
            </a:pPr>
            <a:r>
              <a:rPr lang="en-US" sz="1400" kern="1400" dirty="0">
                <a:solidFill>
                  <a:schemeClr val="tx2"/>
                </a:solidFill>
                <a:latin typeface="+mj-lt"/>
              </a:rPr>
              <a:t>FOR YOUR ADDED SAFETY…...UCM utilizes technology as extra means of contacting Public Safety.  Download it from our website.</a:t>
            </a:r>
            <a:endParaRPr lang="en-US" sz="1400" kern="1400" dirty="0">
              <a:solidFill>
                <a:schemeClr val="tx2"/>
              </a:solidFill>
              <a:effectLst/>
              <a:latin typeface="+mj-lt"/>
            </a:endParaRPr>
          </a:p>
          <a:p>
            <a:r>
              <a:rPr lang="en-US" sz="1000" kern="1400" dirty="0">
                <a:solidFill>
                  <a:srgbClr val="000000"/>
                </a:solidFill>
                <a:effectLst/>
                <a:latin typeface="Times New Roman"/>
              </a:rPr>
              <a:t> </a:t>
            </a:r>
          </a:p>
        </p:txBody>
      </p:sp>
    </p:spTree>
    <p:extLst>
      <p:ext uri="{BB962C8B-B14F-4D97-AF65-F5344CB8AC3E}">
        <p14:creationId xmlns:p14="http://schemas.microsoft.com/office/powerpoint/2010/main" val="6186703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7163-8AAC-4277-BEF7-ECEF6B7877F3}"/>
              </a:ext>
            </a:extLst>
          </p:cNvPr>
          <p:cNvSpPr>
            <a:spLocks noGrp="1"/>
          </p:cNvSpPr>
          <p:nvPr>
            <p:ph type="title"/>
          </p:nvPr>
        </p:nvSpPr>
        <p:spPr>
          <a:xfrm>
            <a:off x="556776" y="4876800"/>
            <a:ext cx="7620000" cy="1143000"/>
          </a:xfrm>
        </p:spPr>
        <p:txBody>
          <a:bodyPr>
            <a:normAutofit fontScale="90000"/>
          </a:bodyPr>
          <a:lstStyle/>
          <a:p>
            <a:pPr algn="ctr"/>
            <a:r>
              <a:rPr lang="en-US" sz="1800" dirty="0">
                <a:solidFill>
                  <a:schemeClr val="tx1"/>
                </a:solidFill>
              </a:rPr>
              <a:t>Access to areas on university property should be requested through Access Control. This includes Offices, Residences, Buildings, and Classrooms.  Keys or fobs may be issued to university personnel with appropriate need and authorization.  Contact Access Control at 660-543-4101 or  </a:t>
            </a:r>
            <a:r>
              <a:rPr lang="en-US" sz="1800" u="sng" dirty="0">
                <a:solidFill>
                  <a:srgbClr val="0070C0"/>
                </a:solidFill>
              </a:rPr>
              <a:t>Accesscontrol@ucmo.edu</a:t>
            </a:r>
          </a:p>
        </p:txBody>
      </p:sp>
      <p:sp>
        <p:nvSpPr>
          <p:cNvPr id="4" name="Rectangle 1">
            <a:extLst>
              <a:ext uri="{FF2B5EF4-FFF2-40B4-BE49-F238E27FC236}">
                <a16:creationId xmlns:a16="http://schemas.microsoft.com/office/drawing/2014/main" id="{9E937CF3-818E-4BAB-9AEB-07E6108F5456}"/>
              </a:ext>
            </a:extLst>
          </p:cNvPr>
          <p:cNvSpPr>
            <a:spLocks noGrp="1" noChangeArrowheads="1"/>
          </p:cNvSpPr>
          <p:nvPr>
            <p:ph idx="1"/>
          </p:nvPr>
        </p:nvSpPr>
        <p:spPr bwMode="auto">
          <a:xfrm>
            <a:off x="685800" y="1600200"/>
            <a:ext cx="7361952"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mj-lt"/>
                <a:cs typeface="Arial" panose="020B0604020202020204" pitchFamily="34" charset="0"/>
              </a:rPr>
              <a:t>University parking lots are provided for the use of students, faculty,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mj-lt"/>
                <a:cs typeface="Arial" panose="020B0604020202020204" pitchFamily="34" charset="0"/>
              </a:rPr>
              <a:t> staff, and visitors. Parking permits are available for purchase online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mj-lt"/>
                <a:cs typeface="Arial" panose="020B0604020202020204" pitchFamily="34" charset="0"/>
              </a:rPr>
              <a:t> </a:t>
            </a:r>
            <a:r>
              <a:rPr kumimoji="0" lang="en-US" altLang="en-US" sz="1800" b="0" i="0" u="none" strike="noStrike" cap="none" normalizeH="0" baseline="0" dirty="0">
                <a:ln>
                  <a:noFill/>
                </a:ln>
                <a:solidFill>
                  <a:srgbClr val="0070C0"/>
                </a:solidFill>
                <a:effectLst/>
                <a:latin typeface="+mj-lt"/>
                <a:cs typeface="Arial" panose="020B0604020202020204" pitchFamily="34" charset="0"/>
                <a:hlinkClick r:id="rId2">
                  <a:extLst>
                    <a:ext uri="{A12FA001-AC4F-418D-AE19-62706E023703}">
                      <ahyp:hlinkClr xmlns:ahyp="http://schemas.microsoft.com/office/drawing/2018/hyperlinkcolor" val="tx"/>
                    </a:ext>
                  </a:extLst>
                </a:hlinkClick>
              </a:rPr>
              <a:t>https://www.ucmo.edu/public-safety/parking-services/index.php</a:t>
            </a:r>
            <a:r>
              <a:rPr kumimoji="0" lang="en-US" altLang="en-US" sz="1800" b="0" i="0" u="none" strike="noStrike" cap="none" normalizeH="0" baseline="0" dirty="0">
                <a:ln>
                  <a:noFill/>
                </a:ln>
                <a:solidFill>
                  <a:srgbClr val="222222"/>
                </a:solidFill>
                <a:effectLst/>
                <a:latin typeface="+mj-lt"/>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mj-lt"/>
                <a:cs typeface="Arial" panose="020B0604020202020204" pitchFamily="34" charset="0"/>
              </a:rPr>
              <a:t>Please direct any questions to Parking Services at 660-543-4098</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latin typeface="+mj-lt"/>
                <a:cs typeface="Arial" panose="020B0604020202020204" pitchFamily="34" charset="0"/>
              </a:rPr>
              <a:t> or </a:t>
            </a:r>
            <a:r>
              <a:rPr kumimoji="0" lang="en-US" altLang="en-US" sz="1800" b="0" i="0" u="none" strike="noStrike" cap="none" normalizeH="0" baseline="0" dirty="0">
                <a:ln>
                  <a:noFill/>
                </a:ln>
                <a:solidFill>
                  <a:srgbClr val="0070C0"/>
                </a:solidFill>
                <a:effectLst/>
                <a:latin typeface="+mj-lt"/>
                <a:cs typeface="Arial" panose="020B0604020202020204" pitchFamily="34" charset="0"/>
                <a:hlinkClick r:id="rId3">
                  <a:extLst>
                    <a:ext uri="{A12FA001-AC4F-418D-AE19-62706E023703}">
                      <ahyp:hlinkClr xmlns:ahyp="http://schemas.microsoft.com/office/drawing/2018/hyperlinkcolor" val="tx"/>
                    </a:ext>
                  </a:extLst>
                </a:hlinkClick>
              </a:rPr>
              <a:t>parking@ucmo.edu</a:t>
            </a:r>
            <a:r>
              <a:rPr kumimoji="0" lang="en-US" altLang="en-US" sz="1800" b="0" i="0" u="none" strike="noStrike" cap="none" normalizeH="0" baseline="0" dirty="0">
                <a:ln>
                  <a:noFill/>
                </a:ln>
                <a:solidFill>
                  <a:srgbClr val="0070C0"/>
                </a:solidFill>
                <a:effectLst/>
                <a:latin typeface="+mj-lt"/>
              </a:rPr>
              <a:t> </a:t>
            </a:r>
          </a:p>
        </p:txBody>
      </p:sp>
      <p:sp>
        <p:nvSpPr>
          <p:cNvPr id="5" name="Title 1">
            <a:extLst>
              <a:ext uri="{FF2B5EF4-FFF2-40B4-BE49-F238E27FC236}">
                <a16:creationId xmlns:a16="http://schemas.microsoft.com/office/drawing/2014/main" id="{A97D5B71-8EA0-47C8-AF0F-24AABE0EC740}"/>
              </a:ext>
            </a:extLst>
          </p:cNvPr>
          <p:cNvSpPr txBox="1">
            <a:spLocks/>
          </p:cNvSpPr>
          <p:nvPr/>
        </p:nvSpPr>
        <p:spPr>
          <a:xfrm>
            <a:off x="485503" y="3581400"/>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dirty="0">
                <a:solidFill>
                  <a:srgbClr val="FF0000"/>
                </a:solidFill>
              </a:rPr>
              <a:t>Access Control</a:t>
            </a:r>
            <a:br>
              <a:rPr lang="en-US" dirty="0">
                <a:solidFill>
                  <a:srgbClr val="FF0000"/>
                </a:solidFill>
              </a:rPr>
            </a:br>
            <a:r>
              <a:rPr lang="en-US" sz="1600" dirty="0">
                <a:solidFill>
                  <a:srgbClr val="FF0000"/>
                </a:solidFill>
              </a:rPr>
              <a:t>306 Broad Street</a:t>
            </a:r>
          </a:p>
        </p:txBody>
      </p:sp>
      <p:sp>
        <p:nvSpPr>
          <p:cNvPr id="6" name="Title 1">
            <a:extLst>
              <a:ext uri="{FF2B5EF4-FFF2-40B4-BE49-F238E27FC236}">
                <a16:creationId xmlns:a16="http://schemas.microsoft.com/office/drawing/2014/main" id="{BC582880-D7AD-4B4A-92DF-1E3EC950B933}"/>
              </a:ext>
            </a:extLst>
          </p:cNvPr>
          <p:cNvSpPr txBox="1">
            <a:spLocks/>
          </p:cNvSpPr>
          <p:nvPr/>
        </p:nvSpPr>
        <p:spPr>
          <a:xfrm>
            <a:off x="609600" y="427038"/>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dirty="0">
                <a:solidFill>
                  <a:srgbClr val="FF0000"/>
                </a:solidFill>
              </a:rPr>
              <a:t>Parking Services</a:t>
            </a:r>
            <a:br>
              <a:rPr lang="en-US" dirty="0">
                <a:solidFill>
                  <a:srgbClr val="FF0000"/>
                </a:solidFill>
              </a:rPr>
            </a:br>
            <a:r>
              <a:rPr lang="en-US" sz="1600" dirty="0">
                <a:solidFill>
                  <a:srgbClr val="FF0000"/>
                </a:solidFill>
              </a:rPr>
              <a:t>306 Broad Street</a:t>
            </a:r>
          </a:p>
        </p:txBody>
      </p:sp>
    </p:spTree>
    <p:extLst>
      <p:ext uri="{BB962C8B-B14F-4D97-AF65-F5344CB8AC3E}">
        <p14:creationId xmlns:p14="http://schemas.microsoft.com/office/powerpoint/2010/main" val="8676905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Student Activities</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82</a:t>
            </a:fld>
            <a:endParaRPr lang="en-US" dirty="0"/>
          </a:p>
        </p:txBody>
      </p:sp>
    </p:spTree>
    <p:extLst>
      <p:ext uri="{BB962C8B-B14F-4D97-AF65-F5344CB8AC3E}">
        <p14:creationId xmlns:p14="http://schemas.microsoft.com/office/powerpoint/2010/main" val="42877862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Activities  2019-2020 Dates</a:t>
            </a:r>
          </a:p>
        </p:txBody>
      </p:sp>
      <p:sp>
        <p:nvSpPr>
          <p:cNvPr id="3" name="Content Placeholder 2"/>
          <p:cNvSpPr>
            <a:spLocks noGrp="1"/>
          </p:cNvSpPr>
          <p:nvPr>
            <p:ph sz="half" idx="1"/>
          </p:nvPr>
        </p:nvSpPr>
        <p:spPr>
          <a:xfrm>
            <a:off x="457200" y="1600200"/>
            <a:ext cx="8382000" cy="4525963"/>
          </a:xfrm>
        </p:spPr>
        <p:txBody>
          <a:bodyPr>
            <a:normAutofit fontScale="92500"/>
          </a:bodyPr>
          <a:lstStyle/>
          <a:p>
            <a:r>
              <a:rPr lang="en-US" dirty="0"/>
              <a:t>Week of Welcome: August 18-24, </a:t>
            </a:r>
          </a:p>
          <a:p>
            <a:pPr lvl="1"/>
            <a:r>
              <a:rPr lang="en-US" sz="2000" dirty="0"/>
              <a:t>details at </a:t>
            </a:r>
            <a:r>
              <a:rPr lang="en-US" sz="2000" dirty="0">
                <a:hlinkClick r:id="rId2"/>
              </a:rPr>
              <a:t>https://www.ucmo.edu/osa/wow/</a:t>
            </a:r>
            <a:endParaRPr lang="en-US" sz="2000" dirty="0"/>
          </a:p>
          <a:p>
            <a:r>
              <a:rPr lang="en-US" dirty="0"/>
              <a:t>Family Weekend: September 27-29, </a:t>
            </a:r>
          </a:p>
          <a:p>
            <a:pPr lvl="1"/>
            <a:r>
              <a:rPr lang="en-US" sz="2000" dirty="0"/>
              <a:t>details at </a:t>
            </a:r>
            <a:r>
              <a:rPr lang="en-US" sz="2000" dirty="0">
                <a:hlinkClick r:id="rId3"/>
              </a:rPr>
              <a:t>https://www.ucmo.edu/current-students/student-experience/family-weekend/</a:t>
            </a:r>
            <a:endParaRPr lang="en-US" sz="2000" dirty="0"/>
          </a:p>
          <a:p>
            <a:r>
              <a:rPr lang="en-US" dirty="0"/>
              <a:t>Homecoming: October 12, </a:t>
            </a:r>
          </a:p>
          <a:p>
            <a:pPr lvl="1"/>
            <a:r>
              <a:rPr lang="en-US" sz="2200" dirty="0"/>
              <a:t>details at </a:t>
            </a:r>
            <a:r>
              <a:rPr lang="en-US" sz="2200" dirty="0">
                <a:hlinkClick r:id="rId4"/>
              </a:rPr>
              <a:t>https://www.ucmo.edu/current-students/student-experience/homecoming/</a:t>
            </a:r>
            <a:endParaRPr lang="en-US" sz="2200" dirty="0"/>
          </a:p>
          <a:p>
            <a:r>
              <a:rPr lang="en-US" dirty="0"/>
              <a:t>A Fall Student Activities Calendar of Events is available at:</a:t>
            </a:r>
          </a:p>
          <a:p>
            <a:pPr lvl="1"/>
            <a:r>
              <a:rPr lang="en-US" sz="2200" dirty="0">
                <a:hlinkClick r:id="rId5"/>
              </a:rPr>
              <a:t>https://www.ucmo.edu/current-students/student-experience/student-activities-calendar/</a:t>
            </a:r>
            <a:endParaRPr lang="en-US" sz="2200" dirty="0"/>
          </a:p>
          <a:p>
            <a:pPr marL="0" indent="0">
              <a:buNone/>
            </a:pPr>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83</a:t>
            </a:fld>
            <a:endParaRPr lang="en-US" dirty="0"/>
          </a:p>
        </p:txBody>
      </p:sp>
    </p:spTree>
    <p:extLst>
      <p:ext uri="{BB962C8B-B14F-4D97-AF65-F5344CB8AC3E}">
        <p14:creationId xmlns:p14="http://schemas.microsoft.com/office/powerpoint/2010/main" val="207400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Student Behavior and Referrals</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84</a:t>
            </a:fld>
            <a:endParaRPr lang="en-US" dirty="0"/>
          </a:p>
        </p:txBody>
      </p:sp>
    </p:spTree>
    <p:extLst>
      <p:ext uri="{BB962C8B-B14F-4D97-AF65-F5344CB8AC3E}">
        <p14:creationId xmlns:p14="http://schemas.microsoft.com/office/powerpoint/2010/main" val="28002810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3DAA-FC65-4C83-A93E-F2A9F10E19AE}"/>
              </a:ext>
            </a:extLst>
          </p:cNvPr>
          <p:cNvSpPr>
            <a:spLocks noGrp="1"/>
          </p:cNvSpPr>
          <p:nvPr>
            <p:ph type="title"/>
          </p:nvPr>
        </p:nvSpPr>
        <p:spPr/>
        <p:txBody>
          <a:bodyPr/>
          <a:lstStyle/>
          <a:p>
            <a:r>
              <a:rPr lang="en-US" dirty="0"/>
              <a:t>CARE Team Referrals</a:t>
            </a:r>
          </a:p>
        </p:txBody>
      </p:sp>
      <p:sp>
        <p:nvSpPr>
          <p:cNvPr id="5" name="Slide Number Placeholder 4">
            <a:extLst>
              <a:ext uri="{FF2B5EF4-FFF2-40B4-BE49-F238E27FC236}">
                <a16:creationId xmlns:a16="http://schemas.microsoft.com/office/drawing/2014/main" id="{342A47C0-14B5-481E-9D82-22736347A499}"/>
              </a:ext>
            </a:extLst>
          </p:cNvPr>
          <p:cNvSpPr>
            <a:spLocks noGrp="1"/>
          </p:cNvSpPr>
          <p:nvPr>
            <p:ph type="sldNum" sz="quarter" idx="12"/>
          </p:nvPr>
        </p:nvSpPr>
        <p:spPr/>
        <p:txBody>
          <a:bodyPr/>
          <a:lstStyle/>
          <a:p>
            <a:fld id="{FA41DFCF-F5F7-4ECE-8FFC-05D6DAF9FDA9}" type="slidenum">
              <a:rPr lang="en-US" smtClean="0"/>
              <a:t>85</a:t>
            </a:fld>
            <a:endParaRPr lang="en-US" dirty="0"/>
          </a:p>
        </p:txBody>
      </p:sp>
      <p:sp>
        <p:nvSpPr>
          <p:cNvPr id="6" name="Content Placeholder 3">
            <a:extLst>
              <a:ext uri="{FF2B5EF4-FFF2-40B4-BE49-F238E27FC236}">
                <a16:creationId xmlns:a16="http://schemas.microsoft.com/office/drawing/2014/main" id="{A7721F64-B9D2-46DE-9940-21C5DC3C52F6}"/>
              </a:ext>
            </a:extLst>
          </p:cNvPr>
          <p:cNvSpPr>
            <a:spLocks noGrp="1"/>
          </p:cNvSpPr>
          <p:nvPr>
            <p:ph idx="1"/>
          </p:nvPr>
        </p:nvSpPr>
        <p:spPr>
          <a:xfrm>
            <a:off x="381000" y="1417638"/>
            <a:ext cx="8229600" cy="4906962"/>
          </a:xfrm>
        </p:spPr>
        <p:txBody>
          <a:bodyPr>
            <a:normAutofit fontScale="92500" lnSpcReduction="10000"/>
          </a:bodyPr>
          <a:lstStyle/>
          <a:p>
            <a:pPr marL="0" indent="0">
              <a:buNone/>
            </a:pPr>
            <a:r>
              <a:rPr lang="en-US" sz="2400" dirty="0"/>
              <a:t>Students, faculty and staff members who wish to inform UCM’s CARE Team of a community member whose behavior potentially threatens the health and safety of that person or others, may contact the CARE team by using the Academic Alert form or by emailing the Associate Vice President for Student Services at </a:t>
            </a:r>
            <a:r>
              <a:rPr lang="en-US" sz="2400" dirty="0">
                <a:hlinkClick r:id="rId2"/>
              </a:rPr>
              <a:t>bowman@ucmo.edu</a:t>
            </a:r>
            <a:r>
              <a:rPr lang="en-US" sz="2400" dirty="0"/>
              <a:t>.</a:t>
            </a:r>
          </a:p>
          <a:p>
            <a:pPr marL="0" indent="0">
              <a:buNone/>
            </a:pPr>
            <a:endParaRPr lang="en-US" sz="2400" dirty="0"/>
          </a:p>
          <a:p>
            <a:pPr marL="0" indent="0">
              <a:buNone/>
            </a:pPr>
            <a:r>
              <a:rPr lang="en-US" sz="2400" dirty="0"/>
              <a:t>The CARE Team asks that emails provide the following information:</a:t>
            </a:r>
          </a:p>
          <a:p>
            <a:pPr marL="0" indent="0">
              <a:buNone/>
            </a:pPr>
            <a:r>
              <a:rPr lang="en-US" sz="2400" dirty="0"/>
              <a:t>1. Name and 700# of the individual whose behavior raises a concern</a:t>
            </a:r>
          </a:p>
          <a:p>
            <a:pPr marL="0" indent="0">
              <a:buNone/>
            </a:pPr>
            <a:r>
              <a:rPr lang="en-US" sz="2400" dirty="0"/>
              <a:t>2. Basis of the concern (a description of the behavior)</a:t>
            </a:r>
          </a:p>
          <a:p>
            <a:pPr marL="0" indent="0">
              <a:buNone/>
            </a:pPr>
            <a:r>
              <a:rPr lang="en-US" sz="2400" dirty="0"/>
              <a:t>3. Name of the reporting party (optional)</a:t>
            </a:r>
          </a:p>
          <a:p>
            <a:pPr marL="0" indent="0">
              <a:buNone/>
            </a:pPr>
            <a:endParaRPr lang="en-US" sz="2400" dirty="0"/>
          </a:p>
          <a:p>
            <a:pPr marL="0" indent="0">
              <a:buNone/>
            </a:pPr>
            <a:r>
              <a:rPr lang="en-US" sz="2400" dirty="0"/>
              <a:t>In case of an EMERGENCY or imminent threat:</a:t>
            </a:r>
          </a:p>
          <a:p>
            <a:pPr marL="0" indent="0">
              <a:buNone/>
            </a:pPr>
            <a:r>
              <a:rPr lang="en-US" sz="2400" dirty="0"/>
              <a:t>Call 911 or the Department of Public Safety at 660)543-4123</a:t>
            </a:r>
          </a:p>
        </p:txBody>
      </p:sp>
    </p:spTree>
    <p:extLst>
      <p:ext uri="{BB962C8B-B14F-4D97-AF65-F5344CB8AC3E}">
        <p14:creationId xmlns:p14="http://schemas.microsoft.com/office/powerpoint/2010/main" val="15940422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D3DAA-FC65-4C83-A93E-F2A9F10E19AE}"/>
              </a:ext>
            </a:extLst>
          </p:cNvPr>
          <p:cNvSpPr>
            <a:spLocks noGrp="1"/>
          </p:cNvSpPr>
          <p:nvPr>
            <p:ph type="title"/>
          </p:nvPr>
        </p:nvSpPr>
        <p:spPr/>
        <p:txBody>
          <a:bodyPr/>
          <a:lstStyle/>
          <a:p>
            <a:r>
              <a:rPr lang="en-US" dirty="0"/>
              <a:t>Online Reporting Forms</a:t>
            </a:r>
          </a:p>
        </p:txBody>
      </p:sp>
      <p:sp>
        <p:nvSpPr>
          <p:cNvPr id="5" name="Slide Number Placeholder 4">
            <a:extLst>
              <a:ext uri="{FF2B5EF4-FFF2-40B4-BE49-F238E27FC236}">
                <a16:creationId xmlns:a16="http://schemas.microsoft.com/office/drawing/2014/main" id="{342A47C0-14B5-481E-9D82-22736347A499}"/>
              </a:ext>
            </a:extLst>
          </p:cNvPr>
          <p:cNvSpPr>
            <a:spLocks noGrp="1"/>
          </p:cNvSpPr>
          <p:nvPr>
            <p:ph type="sldNum" sz="quarter" idx="12"/>
          </p:nvPr>
        </p:nvSpPr>
        <p:spPr/>
        <p:txBody>
          <a:bodyPr/>
          <a:lstStyle/>
          <a:p>
            <a:fld id="{FA41DFCF-F5F7-4ECE-8FFC-05D6DAF9FDA9}" type="slidenum">
              <a:rPr lang="en-US" smtClean="0"/>
              <a:t>86</a:t>
            </a:fld>
            <a:endParaRPr lang="en-US" dirty="0"/>
          </a:p>
        </p:txBody>
      </p:sp>
      <p:sp>
        <p:nvSpPr>
          <p:cNvPr id="6" name="Content Placeholder 3">
            <a:extLst>
              <a:ext uri="{FF2B5EF4-FFF2-40B4-BE49-F238E27FC236}">
                <a16:creationId xmlns:a16="http://schemas.microsoft.com/office/drawing/2014/main" id="{A7721F64-B9D2-46DE-9940-21C5DC3C52F6}"/>
              </a:ext>
            </a:extLst>
          </p:cNvPr>
          <p:cNvSpPr>
            <a:spLocks noGrp="1"/>
          </p:cNvSpPr>
          <p:nvPr>
            <p:ph idx="1"/>
          </p:nvPr>
        </p:nvSpPr>
        <p:spPr>
          <a:xfrm>
            <a:off x="381000" y="1417638"/>
            <a:ext cx="8229600" cy="4906962"/>
          </a:xfrm>
        </p:spPr>
        <p:txBody>
          <a:bodyPr>
            <a:normAutofit fontScale="70000" lnSpcReduction="20000"/>
          </a:bodyPr>
          <a:lstStyle/>
          <a:p>
            <a:pPr marL="0" indent="0">
              <a:buNone/>
            </a:pPr>
            <a:r>
              <a:rPr lang="en-US" dirty="0"/>
              <a:t>There are many ways to report a concern!</a:t>
            </a:r>
            <a:endParaRPr lang="en-US" sz="2400" dirty="0"/>
          </a:p>
          <a:p>
            <a:pPr marL="0" indent="0">
              <a:buNone/>
            </a:pPr>
            <a:r>
              <a:rPr lang="en-US" dirty="0"/>
              <a:t>Each of these tools is interconnected and uses the same tracking system.</a:t>
            </a:r>
            <a:endParaRPr lang="en-US" sz="2400" dirty="0"/>
          </a:p>
          <a:p>
            <a:pPr marL="0" indent="0">
              <a:buNone/>
            </a:pPr>
            <a:br>
              <a:rPr lang="en-US" sz="2400" dirty="0"/>
            </a:br>
            <a:r>
              <a:rPr lang="en-US" u="sng" dirty="0">
                <a:hlinkClick r:id="rId2"/>
              </a:rPr>
              <a:t>Mandatory Reporter Form</a:t>
            </a:r>
            <a:r>
              <a:rPr lang="en-US" dirty="0">
                <a:hlinkClick r:id="rId2"/>
              </a:rPr>
              <a:t> </a:t>
            </a:r>
            <a:r>
              <a:rPr lang="en-US" u="sng" dirty="0">
                <a:hlinkClick r:id="rId3"/>
              </a:rPr>
              <a:t>Public Safety Form</a:t>
            </a:r>
            <a:r>
              <a:rPr lang="en-US" dirty="0">
                <a:hlinkClick r:id="rId3"/>
              </a:rPr>
              <a:t> </a:t>
            </a:r>
            <a:endParaRPr lang="en-US" dirty="0"/>
          </a:p>
          <a:p>
            <a:pPr marL="0" indent="0">
              <a:buNone/>
            </a:pPr>
            <a:r>
              <a:rPr lang="en-US" sz="2400" dirty="0">
                <a:hlinkClick r:id="rId2"/>
              </a:rPr>
              <a:t>https://cm.maxient.com/reportingform.php?UnivofCentralMissouri&amp;layout_id=4</a:t>
            </a:r>
            <a:endParaRPr lang="en-US" sz="2400" dirty="0"/>
          </a:p>
          <a:p>
            <a:pPr marL="0" indent="0">
              <a:buNone/>
            </a:pPr>
            <a:endParaRPr lang="en-US" sz="2400" dirty="0"/>
          </a:p>
          <a:p>
            <a:pPr marL="0" indent="0">
              <a:buNone/>
            </a:pPr>
            <a:r>
              <a:rPr lang="en-US" u="sng" dirty="0">
                <a:hlinkClick r:id="rId4"/>
              </a:rPr>
              <a:t>CARE Team Referral Form </a:t>
            </a:r>
            <a:r>
              <a:rPr lang="en-US" u="sng" dirty="0">
                <a:hlinkClick r:id="rId5"/>
              </a:rPr>
              <a:t>Request for Outreach / Assistance</a:t>
            </a:r>
            <a:endParaRPr lang="en-US" u="sng" dirty="0"/>
          </a:p>
          <a:p>
            <a:pPr marL="0" indent="0">
              <a:buNone/>
            </a:pPr>
            <a:r>
              <a:rPr lang="en-US" sz="2400" dirty="0">
                <a:hlinkClick r:id="rId4"/>
              </a:rPr>
              <a:t>https://cm.maxient.com/reportingform.php?UnivofCentralMissouri&amp;layout_id=11</a:t>
            </a:r>
            <a:endParaRPr lang="en-US" sz="2400" dirty="0"/>
          </a:p>
          <a:p>
            <a:pPr marL="0" indent="0">
              <a:buNone/>
            </a:pPr>
            <a:endParaRPr lang="en-US" sz="2400" dirty="0"/>
          </a:p>
          <a:p>
            <a:pPr marL="0" indent="0">
              <a:buNone/>
            </a:pPr>
            <a:r>
              <a:rPr lang="en-US" u="sng" dirty="0">
                <a:hlinkClick r:id="rId6"/>
              </a:rPr>
              <a:t>Public Feedback &amp; Complaint Form</a:t>
            </a:r>
            <a:r>
              <a:rPr lang="en-US" dirty="0">
                <a:hlinkClick r:id="rId6"/>
              </a:rPr>
              <a:t> </a:t>
            </a:r>
            <a:endParaRPr lang="en-US" dirty="0"/>
          </a:p>
          <a:p>
            <a:pPr marL="0" indent="0">
              <a:buNone/>
            </a:pPr>
            <a:r>
              <a:rPr lang="en-US" u="sng" dirty="0">
                <a:hlinkClick r:id="rId6"/>
              </a:rPr>
              <a:t>https://cm.maxient.com/reportingform.php?UnivofCentralMissouri&amp;layout_id=12</a:t>
            </a:r>
            <a:endParaRPr lang="en-US" u="sng" dirty="0"/>
          </a:p>
          <a:p>
            <a:pPr marL="0" indent="0">
              <a:buNone/>
            </a:pPr>
            <a:endParaRPr lang="en-US" u="sng" dirty="0"/>
          </a:p>
          <a:p>
            <a:pPr marL="0" indent="0">
              <a:buNone/>
            </a:pPr>
            <a:r>
              <a:rPr lang="en-US" dirty="0"/>
              <a:t>If you are uncertain about reporting, please call Public Safety (660-543-4123) </a:t>
            </a:r>
          </a:p>
          <a:p>
            <a:pPr marL="0" indent="0">
              <a:buNone/>
            </a:pPr>
            <a:r>
              <a:rPr lang="en-US" dirty="0"/>
              <a:t>or Student Experience &amp; Engagement (660-543-4114).</a:t>
            </a:r>
            <a:endParaRPr lang="en-US" sz="2400" dirty="0"/>
          </a:p>
          <a:p>
            <a:pPr marL="0" indent="0">
              <a:buNone/>
            </a:pPr>
            <a:br>
              <a:rPr lang="en-US" sz="2400" dirty="0"/>
            </a:br>
            <a:endParaRPr lang="en-US" sz="2400" dirty="0"/>
          </a:p>
        </p:txBody>
      </p:sp>
    </p:spTree>
    <p:extLst>
      <p:ext uri="{BB962C8B-B14F-4D97-AF65-F5344CB8AC3E}">
        <p14:creationId xmlns:p14="http://schemas.microsoft.com/office/powerpoint/2010/main" val="19513570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FC08EBB-CA9E-4B33-8BB9-01832FEF6E0A}"/>
              </a:ext>
            </a:extLst>
          </p:cNvPr>
          <p:cNvSpPr>
            <a:spLocks noGrp="1"/>
          </p:cNvSpPr>
          <p:nvPr>
            <p:ph type="sldNum" sz="quarter" idx="12"/>
          </p:nvPr>
        </p:nvSpPr>
        <p:spPr/>
        <p:txBody>
          <a:bodyPr/>
          <a:lstStyle/>
          <a:p>
            <a:fld id="{FA41DFCF-F5F7-4ECE-8FFC-05D6DAF9FDA9}" type="slidenum">
              <a:rPr lang="en-US" smtClean="0"/>
              <a:t>87</a:t>
            </a:fld>
            <a:endParaRPr lang="en-US" dirty="0"/>
          </a:p>
        </p:txBody>
      </p:sp>
      <p:pic>
        <p:nvPicPr>
          <p:cNvPr id="1026" name="Picture 2" descr="https://lh5.googleusercontent.com/MbDge9xo8ThljDybdYKedyI7KPvF2JRbcE7i88b8aL7hSkBAHQymYJVvUpUFF0KF2Bbf3q7RebFD7Y7iC1ru75bjVqcbmIhfB2Ad3hn94S-IWjskzZrq5j6Ec3sadoq5l2guJiMUKN8">
            <a:extLst>
              <a:ext uri="{FF2B5EF4-FFF2-40B4-BE49-F238E27FC236}">
                <a16:creationId xmlns:a16="http://schemas.microsoft.com/office/drawing/2014/main" id="{E5A211D2-E518-4030-BDDF-461348A60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138149"/>
            <a:ext cx="8839200" cy="442385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DEABE12-444E-4DE9-A786-96C988DD7238}"/>
              </a:ext>
            </a:extLst>
          </p:cNvPr>
          <p:cNvSpPr/>
          <p:nvPr/>
        </p:nvSpPr>
        <p:spPr>
          <a:xfrm>
            <a:off x="203200" y="490105"/>
            <a:ext cx="8839200" cy="1431161"/>
          </a:xfrm>
          <a:prstGeom prst="rect">
            <a:avLst/>
          </a:prstGeom>
        </p:spPr>
        <p:txBody>
          <a:bodyPr wrap="square">
            <a:spAutoFit/>
          </a:bodyPr>
          <a:lstStyle/>
          <a:p>
            <a:pPr lvl="0" eaLnBrk="0" fontAlgn="base" hangingPunct="0">
              <a:spcBef>
                <a:spcPct val="0"/>
              </a:spcBef>
              <a:spcAft>
                <a:spcPct val="0"/>
              </a:spcAft>
            </a:pPr>
            <a:r>
              <a:rPr lang="en-US" altLang="en-US" sz="2700" dirty="0">
                <a:solidFill>
                  <a:srgbClr val="000000"/>
                </a:solidFill>
                <a:latin typeface="Arial" panose="020B0604020202020204" pitchFamily="34" charset="0"/>
                <a:cs typeface="Arial" panose="020B0604020202020204" pitchFamily="34" charset="0"/>
              </a:rPr>
              <a:t>Submitting a report</a:t>
            </a:r>
            <a:endParaRPr lang="en-US" altLang="en-US" sz="600" dirty="0"/>
          </a:p>
          <a:p>
            <a:pPr lvl="0" eaLnBrk="0" fontAlgn="base" hangingPunct="0">
              <a:spcBef>
                <a:spcPct val="0"/>
              </a:spcBef>
              <a:spcAft>
                <a:spcPct val="0"/>
              </a:spcAft>
              <a:buFontTx/>
              <a:buChar char="•"/>
            </a:pPr>
            <a:r>
              <a:rPr lang="en-US" altLang="en-US" sz="1200" dirty="0">
                <a:solidFill>
                  <a:srgbClr val="000000"/>
                </a:solidFill>
                <a:latin typeface="Arial" panose="020B0604020202020204" pitchFamily="34" charset="0"/>
                <a:cs typeface="Arial" panose="020B0604020202020204" pitchFamily="34" charset="0"/>
              </a:rPr>
              <a:t>Please read through the instructions at the top the first time submitting. </a:t>
            </a:r>
          </a:p>
          <a:p>
            <a:pPr lvl="0" eaLnBrk="0" fontAlgn="base" hangingPunct="0">
              <a:spcBef>
                <a:spcPct val="0"/>
              </a:spcBef>
              <a:spcAft>
                <a:spcPct val="0"/>
              </a:spcAft>
              <a:buFontTx/>
              <a:buChar char="•"/>
            </a:pPr>
            <a:r>
              <a:rPr lang="en-US" altLang="en-US" sz="1200" dirty="0">
                <a:solidFill>
                  <a:srgbClr val="000000"/>
                </a:solidFill>
                <a:latin typeface="Arial" panose="020B0604020202020204" pitchFamily="34" charset="0"/>
                <a:cs typeface="Arial" panose="020B0604020202020204" pitchFamily="34" charset="0"/>
              </a:rPr>
              <a:t>Complete the form. </a:t>
            </a:r>
          </a:p>
          <a:p>
            <a:pPr lvl="0" eaLnBrk="0" fontAlgn="base" hangingPunct="0">
              <a:spcBef>
                <a:spcPct val="0"/>
              </a:spcBef>
              <a:spcAft>
                <a:spcPct val="0"/>
              </a:spcAft>
              <a:buFontTx/>
              <a:buChar char="•"/>
            </a:pPr>
            <a:r>
              <a:rPr lang="en-US" altLang="en-US" sz="1200" dirty="0">
                <a:solidFill>
                  <a:srgbClr val="000000"/>
                </a:solidFill>
                <a:latin typeface="Arial" panose="020B0604020202020204" pitchFamily="34" charset="0"/>
                <a:cs typeface="Arial" panose="020B0604020202020204" pitchFamily="34" charset="0"/>
              </a:rPr>
              <a:t>Urgency of this report: </a:t>
            </a:r>
            <a:endParaRPr lang="en-US" altLang="en-US" sz="600" dirty="0"/>
          </a:p>
          <a:p>
            <a:pPr lvl="1" eaLnBrk="0" fontAlgn="base" hangingPunct="0">
              <a:spcBef>
                <a:spcPct val="0"/>
              </a:spcBef>
              <a:spcAft>
                <a:spcPct val="0"/>
              </a:spcAft>
              <a:buFontTx/>
              <a:buChar char="•"/>
            </a:pPr>
            <a:r>
              <a:rPr lang="en-US" altLang="en-US" sz="1200" dirty="0">
                <a:solidFill>
                  <a:srgbClr val="000000"/>
                </a:solidFill>
                <a:latin typeface="Arial" panose="020B0604020202020204" pitchFamily="34" charset="0"/>
                <a:cs typeface="Arial" panose="020B0604020202020204" pitchFamily="34" charset="0"/>
              </a:rPr>
              <a:t>Normal Urgency- This reports the incident to appropriate personnel</a:t>
            </a:r>
          </a:p>
          <a:p>
            <a:pPr lvl="1" eaLnBrk="0" fontAlgn="base" hangingPunct="0">
              <a:spcBef>
                <a:spcPct val="0"/>
              </a:spcBef>
              <a:spcAft>
                <a:spcPct val="0"/>
              </a:spcAft>
              <a:buFontTx/>
              <a:buChar char="•"/>
            </a:pPr>
            <a:r>
              <a:rPr lang="en-US" altLang="en-US" sz="1200" dirty="0">
                <a:solidFill>
                  <a:srgbClr val="000000"/>
                </a:solidFill>
                <a:latin typeface="Arial" panose="020B0604020202020204" pitchFamily="34" charset="0"/>
                <a:cs typeface="Arial" panose="020B0604020202020204" pitchFamily="34" charset="0"/>
              </a:rPr>
              <a:t>Urgent- Potential Safety Concern- Public Safety will be notified. Please consider calling 911. </a:t>
            </a:r>
            <a:endParaRPr lang="en-US" altLang="en-US" sz="600" dirty="0"/>
          </a:p>
        </p:txBody>
      </p:sp>
    </p:spTree>
    <p:extLst>
      <p:ext uri="{BB962C8B-B14F-4D97-AF65-F5344CB8AC3E}">
        <p14:creationId xmlns:p14="http://schemas.microsoft.com/office/powerpoint/2010/main" val="1616346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4ADAD-E1B7-4D38-9737-7AB504B76E14}"/>
              </a:ext>
            </a:extLst>
          </p:cNvPr>
          <p:cNvSpPr>
            <a:spLocks noGrp="1"/>
          </p:cNvSpPr>
          <p:nvPr>
            <p:ph type="title"/>
          </p:nvPr>
        </p:nvSpPr>
        <p:spPr/>
        <p:txBody>
          <a:bodyPr>
            <a:normAutofit/>
          </a:bodyPr>
          <a:lstStyle/>
          <a:p>
            <a:r>
              <a:rPr lang="en-US" dirty="0"/>
              <a:t>Submitting a report</a:t>
            </a:r>
          </a:p>
        </p:txBody>
      </p:sp>
      <p:sp>
        <p:nvSpPr>
          <p:cNvPr id="5" name="Slide Number Placeholder 4">
            <a:extLst>
              <a:ext uri="{FF2B5EF4-FFF2-40B4-BE49-F238E27FC236}">
                <a16:creationId xmlns:a16="http://schemas.microsoft.com/office/drawing/2014/main" id="{8D52025A-978B-4D24-B8E5-E2BD37771048}"/>
              </a:ext>
            </a:extLst>
          </p:cNvPr>
          <p:cNvSpPr>
            <a:spLocks noGrp="1"/>
          </p:cNvSpPr>
          <p:nvPr>
            <p:ph type="sldNum" sz="quarter" idx="12"/>
          </p:nvPr>
        </p:nvSpPr>
        <p:spPr/>
        <p:txBody>
          <a:bodyPr/>
          <a:lstStyle/>
          <a:p>
            <a:fld id="{FA41DFCF-F5F7-4ECE-8FFC-05D6DAF9FDA9}" type="slidenum">
              <a:rPr lang="en-US" smtClean="0"/>
              <a:t>88</a:t>
            </a:fld>
            <a:endParaRPr lang="en-US" dirty="0"/>
          </a:p>
        </p:txBody>
      </p:sp>
      <p:sp>
        <p:nvSpPr>
          <p:cNvPr id="6" name="Rectangle 5">
            <a:extLst>
              <a:ext uri="{FF2B5EF4-FFF2-40B4-BE49-F238E27FC236}">
                <a16:creationId xmlns:a16="http://schemas.microsoft.com/office/drawing/2014/main" id="{AC761F59-8211-4B8C-8C8A-088B43D3F82F}"/>
              </a:ext>
            </a:extLst>
          </p:cNvPr>
          <p:cNvSpPr/>
          <p:nvPr/>
        </p:nvSpPr>
        <p:spPr>
          <a:xfrm>
            <a:off x="304800" y="1062037"/>
            <a:ext cx="8273547" cy="707886"/>
          </a:xfrm>
          <a:prstGeom prst="rect">
            <a:avLst/>
          </a:prstGeom>
        </p:spPr>
        <p:txBody>
          <a:bodyPr wrap="none">
            <a:spAutoFit/>
          </a:bodyPr>
          <a:lstStyle/>
          <a:p>
            <a:r>
              <a:rPr lang="en-US" dirty="0"/>
              <a:t>Please select email me a copy of this report if you would like follow up on the report.</a:t>
            </a:r>
            <a:r>
              <a:rPr lang="en-US" sz="4000" dirty="0">
                <a:solidFill>
                  <a:srgbClr val="000000"/>
                </a:solidFill>
                <a:latin typeface="Arial" panose="020B0604020202020204" pitchFamily="34" charset="0"/>
              </a:rPr>
              <a:t> </a:t>
            </a:r>
            <a:endParaRPr lang="en-US" dirty="0"/>
          </a:p>
        </p:txBody>
      </p:sp>
      <p:pic>
        <p:nvPicPr>
          <p:cNvPr id="3074" name="Picture 2" descr="https://lh3.googleusercontent.com/EFsDtXRWfbpvj6hu9J173-SIwT882gMvd_g_Zt5oXJjshYsT7LKQwlRZSsDzdUsuY5cJus61W4Gx0pDx8S4V6zQeL50YKFnHvlcUub00Uu12F8DqVLg34fAPt3BjuOa2yopjpBdvKKU">
            <a:extLst>
              <a:ext uri="{FF2B5EF4-FFF2-40B4-BE49-F238E27FC236}">
                <a16:creationId xmlns:a16="http://schemas.microsoft.com/office/drawing/2014/main" id="{833B745B-E627-4BAC-A10A-B77FA39BA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46" y="1769922"/>
            <a:ext cx="8690154" cy="4813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9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76" y="175635"/>
            <a:ext cx="8229600" cy="838200"/>
          </a:xfrm>
        </p:spPr>
        <p:txBody>
          <a:bodyPr>
            <a:normAutofit/>
          </a:bodyPr>
          <a:lstStyle/>
          <a:p>
            <a:r>
              <a:rPr lang="en-US" dirty="0"/>
              <a:t>Sexual Misconduct </a:t>
            </a:r>
          </a:p>
        </p:txBody>
      </p:sp>
      <p:sp>
        <p:nvSpPr>
          <p:cNvPr id="3" name="Slide Number Placeholder 2"/>
          <p:cNvSpPr>
            <a:spLocks noGrp="1"/>
          </p:cNvSpPr>
          <p:nvPr>
            <p:ph type="sldNum" sz="quarter" idx="12"/>
          </p:nvPr>
        </p:nvSpPr>
        <p:spPr/>
        <p:txBody>
          <a:bodyPr/>
          <a:lstStyle/>
          <a:p>
            <a:fld id="{FA41DFCF-F5F7-4ECE-8FFC-05D6DAF9FDA9}" type="slidenum">
              <a:rPr lang="en-US" smtClean="0"/>
              <a:t>89</a:t>
            </a:fld>
            <a:endParaRPr lang="en-US" dirty="0"/>
          </a:p>
        </p:txBody>
      </p:sp>
      <p:pic>
        <p:nvPicPr>
          <p:cNvPr id="4102" name="Picture 6" descr="https://lh5.googleusercontent.com/pZoJP0BZQI5NIhb6KZgsoxNHdnjgwhFLad0tDd3hdHIlwFs-2FxIupjwXQvliy--e8-IMVOI3nnWTUhjqiHZQ0oseMKFav3suWx1wfv8PKIyRDzllN6v0rG0zt3EU-bMkVWVq7nf8Do">
            <a:extLst>
              <a:ext uri="{FF2B5EF4-FFF2-40B4-BE49-F238E27FC236}">
                <a16:creationId xmlns:a16="http://schemas.microsoft.com/office/drawing/2014/main" id="{149519C6-8A8C-4DAD-B3F1-8A02114CE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725819"/>
            <a:ext cx="4967030" cy="26614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3AE8E1B-452F-48AB-97BC-70343854A4C7}"/>
              </a:ext>
            </a:extLst>
          </p:cNvPr>
          <p:cNvSpPr/>
          <p:nvPr/>
        </p:nvSpPr>
        <p:spPr>
          <a:xfrm>
            <a:off x="255284" y="1201183"/>
            <a:ext cx="8616584" cy="3459922"/>
          </a:xfrm>
          <a:prstGeom prst="rect">
            <a:avLst/>
          </a:prstGeom>
        </p:spPr>
        <p:txBody>
          <a:bodyPr wrap="square">
            <a:spAutoFit/>
          </a:bodyPr>
          <a:lstStyle/>
          <a:p>
            <a:pPr fontAlgn="base">
              <a:spcBef>
                <a:spcPts val="480"/>
              </a:spcBef>
            </a:pPr>
            <a:r>
              <a:rPr lang="en-US" b="1" dirty="0">
                <a:solidFill>
                  <a:srgbClr val="000000"/>
                </a:solidFill>
              </a:rPr>
              <a:t>Non-consensual (unwelcome/unwanted) contact of a sexual nature that can be verbal, non-verbal or physical that creates a </a:t>
            </a:r>
            <a:r>
              <a:rPr lang="en-US" b="1" dirty="0">
                <a:solidFill>
                  <a:srgbClr val="980000"/>
                </a:solidFill>
              </a:rPr>
              <a:t>hostile environment.</a:t>
            </a:r>
            <a:endParaRPr lang="en-US" dirty="0"/>
          </a:p>
          <a:p>
            <a:pPr fontAlgn="base">
              <a:spcBef>
                <a:spcPts val="480"/>
              </a:spcBef>
            </a:pPr>
            <a:r>
              <a:rPr lang="en-US" b="1" dirty="0"/>
              <a:t>You are a Responsible Employee with obligations under UCM policy</a:t>
            </a:r>
          </a:p>
          <a:p>
            <a:pPr fontAlgn="base">
              <a:spcBef>
                <a:spcPts val="480"/>
              </a:spcBef>
            </a:pPr>
            <a:endParaRPr lang="en-US" b="1" dirty="0">
              <a:solidFill>
                <a:srgbClr val="CC0000"/>
              </a:solidFill>
            </a:endParaRPr>
          </a:p>
          <a:p>
            <a:pPr fontAlgn="base">
              <a:spcBef>
                <a:spcPts val="480"/>
              </a:spcBef>
              <a:buFont typeface="Arial" panose="020B0604020202020204" pitchFamily="34" charset="0"/>
              <a:buChar char="•"/>
            </a:pPr>
            <a:r>
              <a:rPr lang="en-US" b="1" dirty="0">
                <a:solidFill>
                  <a:srgbClr val="CC0000"/>
                </a:solidFill>
              </a:rPr>
              <a:t>ALL </a:t>
            </a:r>
            <a:r>
              <a:rPr lang="en-US" dirty="0">
                <a:solidFill>
                  <a:srgbClr val="000000"/>
                </a:solidFill>
              </a:rPr>
              <a:t>UCM Employees are responsible employees, unless otherwise designated (Counseling Center and Health Center)</a:t>
            </a:r>
            <a:endParaRPr lang="en-US" dirty="0">
              <a:solidFill>
                <a:srgbClr val="C0071E"/>
              </a:solidFill>
            </a:endParaRPr>
          </a:p>
          <a:p>
            <a:pPr fontAlgn="base">
              <a:buFont typeface="Arial" panose="020B0604020202020204" pitchFamily="34" charset="0"/>
              <a:buChar char="•"/>
            </a:pPr>
            <a:r>
              <a:rPr lang="en-US" b="1" dirty="0">
                <a:solidFill>
                  <a:srgbClr val="CC0000"/>
                </a:solidFill>
              </a:rPr>
              <a:t>MUST</a:t>
            </a:r>
            <a:r>
              <a:rPr lang="en-US" dirty="0">
                <a:solidFill>
                  <a:srgbClr val="000000"/>
                </a:solidFill>
              </a:rPr>
              <a:t> report known incidents of sexual misconduct - Mandatory Reporting Form</a:t>
            </a:r>
            <a:endParaRPr lang="en-US" dirty="0">
              <a:solidFill>
                <a:srgbClr val="C0071E"/>
              </a:solidFill>
            </a:endParaRPr>
          </a:p>
          <a:p>
            <a:pPr fontAlgn="base">
              <a:buFont typeface="Arial" panose="020B0604020202020204" pitchFamily="34" charset="0"/>
              <a:buChar char="•"/>
            </a:pPr>
            <a:r>
              <a:rPr lang="en-US" dirty="0">
                <a:solidFill>
                  <a:srgbClr val="000000"/>
                </a:solidFill>
              </a:rPr>
              <a:t>Not allowed to remain anonymous</a:t>
            </a:r>
            <a:endParaRPr lang="en-US" dirty="0">
              <a:solidFill>
                <a:srgbClr val="C0071E"/>
              </a:solidFill>
            </a:endParaRPr>
          </a:p>
          <a:p>
            <a:pPr fontAlgn="base">
              <a:buFont typeface="Arial" panose="020B0604020202020204" pitchFamily="34" charset="0"/>
              <a:buChar char="•"/>
            </a:pPr>
            <a:r>
              <a:rPr lang="en-US" dirty="0">
                <a:solidFill>
                  <a:srgbClr val="000000"/>
                </a:solidFill>
              </a:rPr>
              <a:t>Must include complainant’s name</a:t>
            </a:r>
            <a:endParaRPr lang="en-US" dirty="0">
              <a:solidFill>
                <a:srgbClr val="C0071E"/>
              </a:solidFill>
            </a:endParaRPr>
          </a:p>
          <a:p>
            <a:pPr fontAlgn="base">
              <a:spcBef>
                <a:spcPts val="480"/>
              </a:spcBef>
              <a:buFont typeface="Arial" panose="020B0604020202020204" pitchFamily="34" charset="0"/>
              <a:buChar char="•"/>
            </a:pPr>
            <a:r>
              <a:rPr lang="en-US" dirty="0">
                <a:solidFill>
                  <a:srgbClr val="000000"/>
                </a:solidFill>
              </a:rPr>
              <a:t>Can not promise confidentiality</a:t>
            </a:r>
            <a:endParaRPr lang="en-US" dirty="0">
              <a:solidFill>
                <a:srgbClr val="C0071E"/>
              </a:solidFill>
            </a:endParaRPr>
          </a:p>
          <a:p>
            <a:pPr fontAlgn="base">
              <a:spcBef>
                <a:spcPts val="480"/>
              </a:spcBef>
              <a:buFont typeface="Arial" panose="020B0604020202020204" pitchFamily="34" charset="0"/>
              <a:buChar char="•"/>
            </a:pPr>
            <a:endParaRPr lang="en-US" dirty="0">
              <a:solidFill>
                <a:srgbClr val="C0071E"/>
              </a:solidFill>
              <a:latin typeface="Arial" panose="020B0604020202020204" pitchFamily="34" charset="0"/>
            </a:endParaRPr>
          </a:p>
        </p:txBody>
      </p:sp>
      <p:pic>
        <p:nvPicPr>
          <p:cNvPr id="10" name="Picture 2" descr="https://lh5.googleusercontent.com/e6h2Qb-vCCPQAMqhJYJTG0IalP3DptF3o5ThNpHesFDtqPXLVghtdHQvznSYp0-FyHo8iaUSHCGK0kbSJsJgjynzomkYmK2f_UALzZAKGKI8pyKNmwWmbgY8PyXeOWDnPKQLMEpncRA">
            <a:extLst>
              <a:ext uri="{FF2B5EF4-FFF2-40B4-BE49-F238E27FC236}">
                <a16:creationId xmlns:a16="http://schemas.microsoft.com/office/drawing/2014/main" id="{510F7469-2C26-47E0-9FC3-073E75E109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790" y="4443312"/>
            <a:ext cx="3498362" cy="204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9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Autofit/>
          </a:bodyPr>
          <a:lstStyle/>
          <a:p>
            <a:r>
              <a:rPr lang="en-US" sz="3200" dirty="0"/>
              <a:t>Office of the Registrar &amp; Student Records </a:t>
            </a:r>
          </a:p>
        </p:txBody>
      </p:sp>
      <p:sp>
        <p:nvSpPr>
          <p:cNvPr id="2" name="Slide Number Placeholder 1"/>
          <p:cNvSpPr>
            <a:spLocks noGrp="1"/>
          </p:cNvSpPr>
          <p:nvPr>
            <p:ph type="sldNum" sz="quarter" idx="12"/>
          </p:nvPr>
        </p:nvSpPr>
        <p:spPr/>
        <p:txBody>
          <a:bodyPr/>
          <a:lstStyle/>
          <a:p>
            <a:fld id="{FA41DFCF-F5F7-4ECE-8FFC-05D6DAF9FDA9}" type="slidenum">
              <a:rPr lang="en-US" smtClean="0"/>
              <a:t>9</a:t>
            </a:fld>
            <a:endParaRPr lang="en-US" dirty="0"/>
          </a:p>
        </p:txBody>
      </p:sp>
    </p:spTree>
    <p:extLst>
      <p:ext uri="{BB962C8B-B14F-4D97-AF65-F5344CB8AC3E}">
        <p14:creationId xmlns:p14="http://schemas.microsoft.com/office/powerpoint/2010/main" val="24197879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2130425"/>
            <a:ext cx="4572000" cy="1470025"/>
          </a:xfrm>
          <a:solidFill>
            <a:schemeClr val="bg1">
              <a:lumMod val="75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sz="3200" dirty="0"/>
              <a:t>University Store</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90</a:t>
            </a:fld>
            <a:endParaRPr lang="en-US" dirty="0"/>
          </a:p>
        </p:txBody>
      </p:sp>
    </p:spTree>
    <p:extLst>
      <p:ext uri="{BB962C8B-B14F-4D97-AF65-F5344CB8AC3E}">
        <p14:creationId xmlns:p14="http://schemas.microsoft.com/office/powerpoint/2010/main" val="564594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Inclusive Digital Content</a:t>
            </a:r>
          </a:p>
        </p:txBody>
      </p:sp>
      <p:sp>
        <p:nvSpPr>
          <p:cNvPr id="3" name="Content Placeholder 2"/>
          <p:cNvSpPr>
            <a:spLocks noGrp="1"/>
          </p:cNvSpPr>
          <p:nvPr>
            <p:ph idx="1"/>
          </p:nvPr>
        </p:nvSpPr>
        <p:spPr/>
        <p:txBody>
          <a:bodyPr>
            <a:normAutofit fontScale="70000" lnSpcReduction="20000"/>
          </a:bodyPr>
          <a:lstStyle/>
          <a:p>
            <a:r>
              <a:rPr lang="en-US" dirty="0"/>
              <a:t>Course materials exclusively as digital content</a:t>
            </a:r>
          </a:p>
          <a:p>
            <a:r>
              <a:rPr lang="en-US" dirty="0"/>
              <a:t>Generally has a homework component for student to complete assignments, quizzes, etc. online</a:t>
            </a:r>
          </a:p>
          <a:p>
            <a:r>
              <a:rPr lang="en-US" dirty="0"/>
              <a:t>Students enrolled in a course using All Inclusive  will be billed for the content unless they "opt out" during Add/Drop period</a:t>
            </a:r>
          </a:p>
          <a:p>
            <a:r>
              <a:rPr lang="en-US" dirty="0"/>
              <a:t>All Inclusive is distributed initially via Blackboard with direction from instructor to content provider (VitalSource)</a:t>
            </a:r>
          </a:p>
          <a:p>
            <a:r>
              <a:rPr lang="en-US" dirty="0"/>
              <a:t>University Store will place charges on student accounts using Banner detail codes BTAI or BNAI</a:t>
            </a:r>
          </a:p>
          <a:p>
            <a:r>
              <a:rPr lang="en-US" dirty="0"/>
              <a:t>University Store website identifies courses using All Inclusive with prefix "AI" in the book title.  Pricing info is provided on</a:t>
            </a:r>
          </a:p>
          <a:p>
            <a:r>
              <a:rPr lang="en-US" dirty="0"/>
              <a:t>website, but the book is not added to their shopping cart</a:t>
            </a:r>
          </a:p>
          <a:p>
            <a:r>
              <a:rPr lang="en-US" dirty="0"/>
              <a:t>Printed course material available, but not a substitute for digital content</a:t>
            </a:r>
          </a:p>
        </p:txBody>
      </p:sp>
      <p:sp>
        <p:nvSpPr>
          <p:cNvPr id="4" name="Slide Number Placeholder 3"/>
          <p:cNvSpPr>
            <a:spLocks noGrp="1"/>
          </p:cNvSpPr>
          <p:nvPr>
            <p:ph type="sldNum" sz="quarter" idx="12"/>
          </p:nvPr>
        </p:nvSpPr>
        <p:spPr/>
        <p:txBody>
          <a:bodyPr/>
          <a:lstStyle/>
          <a:p>
            <a:fld id="{FA41DFCF-F5F7-4ECE-8FFC-05D6DAF9FDA9}" type="slidenum">
              <a:rPr lang="en-US" smtClean="0"/>
              <a:t>91</a:t>
            </a:fld>
            <a:endParaRPr lang="en-US" dirty="0"/>
          </a:p>
        </p:txBody>
      </p:sp>
    </p:spTree>
    <p:extLst>
      <p:ext uri="{BB962C8B-B14F-4D97-AF65-F5344CB8AC3E}">
        <p14:creationId xmlns:p14="http://schemas.microsoft.com/office/powerpoint/2010/main" val="32526062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Inclusive Digital Content	</a:t>
            </a:r>
          </a:p>
        </p:txBody>
      </p:sp>
      <p:sp>
        <p:nvSpPr>
          <p:cNvPr id="3" name="Content Placeholder 2"/>
          <p:cNvSpPr>
            <a:spLocks noGrp="1"/>
          </p:cNvSpPr>
          <p:nvPr>
            <p:ph idx="1"/>
          </p:nvPr>
        </p:nvSpPr>
        <p:spPr/>
        <p:txBody>
          <a:bodyPr/>
          <a:lstStyle/>
          <a:p>
            <a:r>
              <a:rPr lang="en-US" dirty="0"/>
              <a:t>Number of Disciplines:  15</a:t>
            </a:r>
          </a:p>
          <a:p>
            <a:r>
              <a:rPr lang="en-US" dirty="0"/>
              <a:t>Courses using All Inclusive:  41</a:t>
            </a:r>
          </a:p>
          <a:p>
            <a:r>
              <a:rPr lang="en-US" dirty="0"/>
              <a:t>Course sections:  138</a:t>
            </a:r>
          </a:p>
          <a:p>
            <a:r>
              <a:rPr lang="en-US" dirty="0"/>
              <a:t>Number of Unique Titles:  34</a:t>
            </a:r>
          </a:p>
          <a:p>
            <a:r>
              <a:rPr lang="en-US" dirty="0"/>
              <a:t>Students:  4024 (using 1 or more AI titles); Capacity:  4562</a:t>
            </a:r>
          </a:p>
          <a:p>
            <a:r>
              <a:rPr lang="en-US" dirty="0"/>
              <a:t>Publisher Partners:  4 (McGraw-Hill (20); Pearson (7); Cengage (6); WW Norton (1)</a:t>
            </a:r>
          </a:p>
        </p:txBody>
      </p:sp>
      <p:sp>
        <p:nvSpPr>
          <p:cNvPr id="4" name="Slide Number Placeholder 3"/>
          <p:cNvSpPr>
            <a:spLocks noGrp="1"/>
          </p:cNvSpPr>
          <p:nvPr>
            <p:ph type="sldNum" sz="quarter" idx="12"/>
          </p:nvPr>
        </p:nvSpPr>
        <p:spPr/>
        <p:txBody>
          <a:bodyPr/>
          <a:lstStyle/>
          <a:p>
            <a:fld id="{FA41DFCF-F5F7-4ECE-8FFC-05D6DAF9FDA9}" type="slidenum">
              <a:rPr lang="en-US" smtClean="0"/>
              <a:t>92</a:t>
            </a:fld>
            <a:endParaRPr lang="en-US" dirty="0"/>
          </a:p>
        </p:txBody>
      </p:sp>
    </p:spTree>
    <p:extLst>
      <p:ext uri="{BB962C8B-B14F-4D97-AF65-F5344CB8AC3E}">
        <p14:creationId xmlns:p14="http://schemas.microsoft.com/office/powerpoint/2010/main" val="34525963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Store-MIC</a:t>
            </a:r>
          </a:p>
        </p:txBody>
      </p:sp>
      <p:sp>
        <p:nvSpPr>
          <p:cNvPr id="3" name="Content Placeholder 2"/>
          <p:cNvSpPr>
            <a:spLocks noGrp="1"/>
          </p:cNvSpPr>
          <p:nvPr>
            <p:ph idx="1"/>
          </p:nvPr>
        </p:nvSpPr>
        <p:spPr/>
        <p:txBody>
          <a:bodyPr>
            <a:normAutofit fontScale="92500" lnSpcReduction="20000"/>
          </a:bodyPr>
          <a:lstStyle/>
          <a:p>
            <a:r>
              <a:rPr lang="en-US" dirty="0"/>
              <a:t>Open Monday-Thursday, 2 pm - 6 pm when classes are in session</a:t>
            </a:r>
            <a:br>
              <a:rPr lang="en-US" dirty="0"/>
            </a:br>
            <a:endParaRPr lang="en-US" dirty="0"/>
          </a:p>
          <a:p>
            <a:r>
              <a:rPr lang="en-US" dirty="0"/>
              <a:t>Onsite textbook rental returns and buyback fall &amp; spring semesters</a:t>
            </a:r>
            <a:br>
              <a:rPr lang="en-US" dirty="0"/>
            </a:br>
            <a:endParaRPr lang="en-US" dirty="0"/>
          </a:p>
          <a:p>
            <a:r>
              <a:rPr lang="en-US" dirty="0"/>
              <a:t>Web orders for textbooks and merchandise available for pickup in MIC Learning Commons</a:t>
            </a:r>
            <a:br>
              <a:rPr lang="en-US" dirty="0"/>
            </a:br>
            <a:endParaRPr lang="en-US" dirty="0"/>
          </a:p>
          <a:p>
            <a:r>
              <a:rPr lang="en-US" dirty="0"/>
              <a:t>Courier Service Available Monday through Thursday</a:t>
            </a:r>
          </a:p>
        </p:txBody>
      </p:sp>
      <p:sp>
        <p:nvSpPr>
          <p:cNvPr id="4" name="Slide Number Placeholder 3"/>
          <p:cNvSpPr>
            <a:spLocks noGrp="1"/>
          </p:cNvSpPr>
          <p:nvPr>
            <p:ph type="sldNum" sz="quarter" idx="12"/>
          </p:nvPr>
        </p:nvSpPr>
        <p:spPr/>
        <p:txBody>
          <a:bodyPr/>
          <a:lstStyle/>
          <a:p>
            <a:fld id="{FA41DFCF-F5F7-4ECE-8FFC-05D6DAF9FDA9}" type="slidenum">
              <a:rPr lang="en-US" smtClean="0"/>
              <a:t>93</a:t>
            </a:fld>
            <a:endParaRPr lang="en-US" dirty="0"/>
          </a:p>
        </p:txBody>
      </p:sp>
    </p:spTree>
    <p:extLst>
      <p:ext uri="{BB962C8B-B14F-4D97-AF65-F5344CB8AC3E}">
        <p14:creationId xmlns:p14="http://schemas.microsoft.com/office/powerpoint/2010/main" val="12732234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University Store-The Crossing</a:t>
            </a:r>
          </a:p>
        </p:txBody>
      </p:sp>
      <p:sp>
        <p:nvSpPr>
          <p:cNvPr id="3" name="Content Placeholder 2"/>
          <p:cNvSpPr>
            <a:spLocks noGrp="1"/>
          </p:cNvSpPr>
          <p:nvPr>
            <p:ph idx="1"/>
          </p:nvPr>
        </p:nvSpPr>
        <p:spPr/>
        <p:txBody>
          <a:bodyPr>
            <a:normAutofit fontScale="85000" lnSpcReduction="10000"/>
          </a:bodyPr>
          <a:lstStyle/>
          <a:p>
            <a:r>
              <a:rPr lang="en-US" dirty="0"/>
              <a:t>Regular Store hours, fall semester:  Mule Stop, M-R:  7:30am-7pm, F: 7:30am-6pm, Sa: 9am-3pm, </a:t>
            </a:r>
            <a:r>
              <a:rPr lang="en-US" dirty="0" err="1"/>
              <a:t>Su</a:t>
            </a:r>
            <a:r>
              <a:rPr lang="en-US" dirty="0"/>
              <a:t>: 12noon-5pm.  Main Store:  M-R:  9am-7pm, F: 9am-7pm, Sa: 9am-3pm, </a:t>
            </a:r>
            <a:r>
              <a:rPr lang="en-US" dirty="0" err="1"/>
              <a:t>Su</a:t>
            </a:r>
            <a:r>
              <a:rPr lang="en-US" dirty="0"/>
              <a:t>: 12noon-5pm</a:t>
            </a:r>
          </a:p>
          <a:p>
            <a:r>
              <a:rPr lang="en-US"/>
              <a:t>Course </a:t>
            </a:r>
            <a:r>
              <a:rPr lang="en-US" dirty="0"/>
              <a:t>materials (textbooks), supplies and technology accessories are located with general with emblematic merchandise at University Store-The Crossing.</a:t>
            </a:r>
          </a:p>
          <a:p>
            <a:r>
              <a:rPr lang="en-US" dirty="0"/>
              <a:t>Business offices remain on the lower level of Elliott Student Union</a:t>
            </a:r>
          </a:p>
          <a:p>
            <a:r>
              <a:rPr lang="en-US" dirty="0"/>
              <a:t>Textbook buyback &amp; rental returns are now conducted at University Store-The Crossing instead of SRWC.</a:t>
            </a:r>
          </a:p>
        </p:txBody>
      </p:sp>
      <p:sp>
        <p:nvSpPr>
          <p:cNvPr id="4" name="Slide Number Placeholder 3"/>
          <p:cNvSpPr>
            <a:spLocks noGrp="1"/>
          </p:cNvSpPr>
          <p:nvPr>
            <p:ph type="sldNum" sz="quarter" idx="12"/>
          </p:nvPr>
        </p:nvSpPr>
        <p:spPr/>
        <p:txBody>
          <a:bodyPr/>
          <a:lstStyle/>
          <a:p>
            <a:fld id="{FA41DFCF-F5F7-4ECE-8FFC-05D6DAF9FDA9}" type="slidenum">
              <a:rPr lang="en-US" smtClean="0"/>
              <a:t>94</a:t>
            </a:fld>
            <a:endParaRPr lang="en-US" dirty="0"/>
          </a:p>
        </p:txBody>
      </p:sp>
    </p:spTree>
    <p:extLst>
      <p:ext uri="{BB962C8B-B14F-4D97-AF65-F5344CB8AC3E}">
        <p14:creationId xmlns:p14="http://schemas.microsoft.com/office/powerpoint/2010/main" val="40385576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Online Order Pickup-Warrensburg Campus</a:t>
            </a:r>
          </a:p>
        </p:txBody>
      </p:sp>
      <p:sp>
        <p:nvSpPr>
          <p:cNvPr id="3" name="Content Placeholder 2"/>
          <p:cNvSpPr>
            <a:spLocks noGrp="1"/>
          </p:cNvSpPr>
          <p:nvPr>
            <p:ph idx="1"/>
          </p:nvPr>
        </p:nvSpPr>
        <p:spPr/>
        <p:txBody>
          <a:bodyPr>
            <a:normAutofit fontScale="77500" lnSpcReduction="20000"/>
          </a:bodyPr>
          <a:lstStyle/>
          <a:p>
            <a:r>
              <a:rPr lang="en-US" dirty="0"/>
              <a:t>Students living in traditional residence halls who chose campus pickup with get their orders 4 locations in University Housing</a:t>
            </a:r>
          </a:p>
          <a:p>
            <a:r>
              <a:rPr lang="en-US" dirty="0"/>
              <a:t>Ellis Complex residents pickup orders in Ellis TV Lounge</a:t>
            </a:r>
          </a:p>
          <a:p>
            <a:r>
              <a:rPr lang="en-US" dirty="0"/>
              <a:t>UCC &amp; Foster Knox residents pickup orders in Kansas City &amp; St. Louis Rooms in UCC</a:t>
            </a:r>
          </a:p>
          <a:p>
            <a:r>
              <a:rPr lang="en-US" dirty="0"/>
              <a:t>Fraternity Complex/Panhellenic/South Yeater/Fitzgerald residents pickup orders at Panhellenic Hall, ground floor</a:t>
            </a:r>
          </a:p>
          <a:p>
            <a:r>
              <a:rPr lang="en-US" dirty="0"/>
              <a:t>Nattinger-Bradshaw/Houts-Hosey/Nickerson/Todd/South Todd residents pickup orders in Houts-Hosey WCRL</a:t>
            </a:r>
          </a:p>
          <a:p>
            <a:r>
              <a:rPr lang="en-US" dirty="0"/>
              <a:t>All other housing residents and office campus students will pickup orders in University Store-The Crossing, lower level</a:t>
            </a:r>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95</a:t>
            </a:fld>
            <a:endParaRPr lang="en-US" dirty="0"/>
          </a:p>
        </p:txBody>
      </p:sp>
    </p:spTree>
    <p:extLst>
      <p:ext uri="{BB962C8B-B14F-4D97-AF65-F5344CB8AC3E}">
        <p14:creationId xmlns:p14="http://schemas.microsoft.com/office/powerpoint/2010/main" val="7530991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Order- University Housing</a:t>
            </a: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Distribution times</a:t>
            </a:r>
            <a:endParaRPr lang="en-US" dirty="0"/>
          </a:p>
          <a:p>
            <a:r>
              <a:rPr lang="en-US" dirty="0"/>
              <a:t>Thursday, August 9 12:30pm - 3:30pm </a:t>
            </a:r>
          </a:p>
          <a:p>
            <a:r>
              <a:rPr lang="en-US" dirty="0"/>
              <a:t>Friday, August 10  3:00pm - 6:00pm</a:t>
            </a:r>
          </a:p>
          <a:p>
            <a:r>
              <a:rPr lang="en-US" dirty="0"/>
              <a:t>Sunday, August 12 12:00pm - 3:00pm</a:t>
            </a:r>
          </a:p>
          <a:p>
            <a:r>
              <a:rPr lang="en-US" dirty="0"/>
              <a:t>Monday, August 13  3:00pm - 6:00pm</a:t>
            </a:r>
          </a:p>
          <a:p>
            <a:r>
              <a:rPr lang="en-US" dirty="0"/>
              <a:t>Tuesday, August 14 3:00pm - 6:00pm</a:t>
            </a:r>
          </a:p>
          <a:p>
            <a:pPr marL="0" indent="0">
              <a:buNone/>
            </a:pPr>
            <a:br>
              <a:rPr lang="en-US" dirty="0"/>
            </a:br>
            <a:endParaRPr lang="en-US" dirty="0"/>
          </a:p>
          <a:p>
            <a:r>
              <a:rPr lang="en-US" dirty="0"/>
              <a:t>Web order distribution from University Store aligns with our regular business hours. Daily hours are posted on our website, </a:t>
            </a:r>
            <a:r>
              <a:rPr lang="en-US" dirty="0">
                <a:hlinkClick r:id="rId2"/>
              </a:rPr>
              <a:t>ucmbookstore.com</a:t>
            </a:r>
            <a:r>
              <a:rPr lang="en-US" dirty="0"/>
              <a:t>.</a:t>
            </a:r>
          </a:p>
          <a:p>
            <a:endParaRPr lang="en-US" dirty="0"/>
          </a:p>
        </p:txBody>
      </p:sp>
      <p:sp>
        <p:nvSpPr>
          <p:cNvPr id="4" name="Slide Number Placeholder 3"/>
          <p:cNvSpPr>
            <a:spLocks noGrp="1"/>
          </p:cNvSpPr>
          <p:nvPr>
            <p:ph type="sldNum" sz="quarter" idx="12"/>
          </p:nvPr>
        </p:nvSpPr>
        <p:spPr/>
        <p:txBody>
          <a:bodyPr/>
          <a:lstStyle/>
          <a:p>
            <a:fld id="{FA41DFCF-F5F7-4ECE-8FFC-05D6DAF9FDA9}" type="slidenum">
              <a:rPr lang="en-US" smtClean="0"/>
              <a:t>96</a:t>
            </a:fld>
            <a:endParaRPr lang="en-US" dirty="0"/>
          </a:p>
        </p:txBody>
      </p:sp>
    </p:spTree>
    <p:extLst>
      <p:ext uri="{BB962C8B-B14F-4D97-AF65-F5344CB8AC3E}">
        <p14:creationId xmlns:p14="http://schemas.microsoft.com/office/powerpoint/2010/main" val="62465189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normAutofit/>
          </a:bodyPr>
          <a:lstStyle/>
          <a:p>
            <a:r>
              <a:rPr lang="en-US" dirty="0"/>
              <a:t>OAS – Office of Accessibility Services</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97</a:t>
            </a:fld>
            <a:endParaRPr lang="en-US" dirty="0"/>
          </a:p>
        </p:txBody>
      </p:sp>
    </p:spTree>
    <p:extLst>
      <p:ext uri="{BB962C8B-B14F-4D97-AF65-F5344CB8AC3E}">
        <p14:creationId xmlns:p14="http://schemas.microsoft.com/office/powerpoint/2010/main" val="28167577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F7F0119-458C-4C33-A94E-5CDF228B133A}"/>
              </a:ext>
            </a:extLst>
          </p:cNvPr>
          <p:cNvSpPr>
            <a:spLocks noGrp="1"/>
          </p:cNvSpPr>
          <p:nvPr>
            <p:ph type="sldNum" sz="quarter" idx="12"/>
          </p:nvPr>
        </p:nvSpPr>
        <p:spPr/>
        <p:txBody>
          <a:bodyPr/>
          <a:lstStyle/>
          <a:p>
            <a:fld id="{FA41DFCF-F5F7-4ECE-8FFC-05D6DAF9FDA9}" type="slidenum">
              <a:rPr lang="en-US" smtClean="0"/>
              <a:t>98</a:t>
            </a:fld>
            <a:endParaRPr lang="en-US" dirty="0"/>
          </a:p>
        </p:txBody>
      </p:sp>
      <p:sp>
        <p:nvSpPr>
          <p:cNvPr id="5" name="Rectangle 4">
            <a:extLst>
              <a:ext uri="{FF2B5EF4-FFF2-40B4-BE49-F238E27FC236}">
                <a16:creationId xmlns:a16="http://schemas.microsoft.com/office/drawing/2014/main" id="{4265CAAF-AAA1-4035-8287-315559CCD032}"/>
              </a:ext>
            </a:extLst>
          </p:cNvPr>
          <p:cNvSpPr/>
          <p:nvPr/>
        </p:nvSpPr>
        <p:spPr>
          <a:xfrm>
            <a:off x="381000" y="304800"/>
            <a:ext cx="8534400" cy="5186035"/>
          </a:xfrm>
          <a:prstGeom prst="rect">
            <a:avLst/>
          </a:prstGeom>
        </p:spPr>
        <p:txBody>
          <a:bodyPr wrap="square">
            <a:spAutoFit/>
          </a:bodyPr>
          <a:lstStyle/>
          <a:p>
            <a:pPr marL="228600">
              <a:spcBef>
                <a:spcPts val="1000"/>
              </a:spcBef>
            </a:pPr>
            <a:endParaRPr lang="en-US" dirty="0">
              <a:solidFill>
                <a:srgbClr val="000000"/>
              </a:solidFill>
              <a:latin typeface="tahoma, sans-serif"/>
            </a:endParaRPr>
          </a:p>
          <a:p>
            <a:pPr marL="228600">
              <a:spcBef>
                <a:spcPts val="1000"/>
              </a:spcBef>
            </a:pPr>
            <a:r>
              <a:rPr lang="en-US" dirty="0">
                <a:solidFill>
                  <a:srgbClr val="000000"/>
                </a:solidFill>
                <a:latin typeface="tahoma, sans-serif"/>
              </a:rPr>
              <a:t>The Office of Accessibility Services is dedicated to providing persons with disabilities equal access to the functions and facilities of the University of Central Missouri. We are committed to providing students with disabilities services and accommodations to achieve equal opportunity to education and other student activities. </a:t>
            </a:r>
            <a:endParaRPr lang="en-US" dirty="0">
              <a:solidFill>
                <a:srgbClr val="222222"/>
              </a:solidFill>
              <a:latin typeface="Arial" panose="020B0604020202020204" pitchFamily="34" charset="0"/>
            </a:endParaRPr>
          </a:p>
          <a:p>
            <a:pPr marL="228600">
              <a:spcBef>
                <a:spcPts val="1000"/>
              </a:spcBef>
            </a:pPr>
            <a:endParaRPr lang="en-US" dirty="0">
              <a:solidFill>
                <a:srgbClr val="000000"/>
              </a:solidFill>
              <a:latin typeface="tahoma, sans-serif"/>
            </a:endParaRPr>
          </a:p>
          <a:p>
            <a:pPr marL="228600">
              <a:spcBef>
                <a:spcPts val="1000"/>
              </a:spcBef>
            </a:pPr>
            <a:r>
              <a:rPr lang="en-US" dirty="0">
                <a:solidFill>
                  <a:srgbClr val="000000"/>
                </a:solidFill>
                <a:latin typeface="tahoma, sans-serif"/>
              </a:rPr>
              <a:t>Contact information:</a:t>
            </a:r>
            <a:endParaRPr lang="en-US" dirty="0">
              <a:solidFill>
                <a:srgbClr val="222222"/>
              </a:solidFill>
              <a:latin typeface="Arial" panose="020B0604020202020204" pitchFamily="34" charset="0"/>
            </a:endParaRPr>
          </a:p>
          <a:p>
            <a:pPr marL="228600"/>
            <a:r>
              <a:rPr lang="en-US" dirty="0">
                <a:solidFill>
                  <a:srgbClr val="222222"/>
                </a:solidFill>
                <a:latin typeface="tahoma" panose="020B0604030504040204" pitchFamily="34" charset="0"/>
              </a:rPr>
              <a:t>Danelle Cord</a:t>
            </a:r>
            <a:endParaRPr lang="en-US" dirty="0">
              <a:solidFill>
                <a:srgbClr val="222222"/>
              </a:solidFill>
              <a:latin typeface="Arial" panose="020B0604020202020204" pitchFamily="34" charset="0"/>
            </a:endParaRPr>
          </a:p>
          <a:p>
            <a:pPr marL="228600"/>
            <a:r>
              <a:rPr lang="en-US" dirty="0">
                <a:solidFill>
                  <a:srgbClr val="222222"/>
                </a:solidFill>
                <a:latin typeface="tahoma" panose="020B0604030504040204" pitchFamily="34" charset="0"/>
              </a:rPr>
              <a:t>Associate General Counsel / Director of Accessibility Services</a:t>
            </a:r>
            <a:endParaRPr lang="en-US" dirty="0">
              <a:solidFill>
                <a:srgbClr val="222222"/>
              </a:solidFill>
              <a:latin typeface="Arial" panose="020B0604020202020204" pitchFamily="34" charset="0"/>
            </a:endParaRPr>
          </a:p>
          <a:p>
            <a:br>
              <a:rPr lang="en-US" dirty="0">
                <a:solidFill>
                  <a:srgbClr val="222222"/>
                </a:solidFill>
                <a:latin typeface="tahoma" panose="020B0604030504040204" pitchFamily="34" charset="0"/>
              </a:rPr>
            </a:br>
            <a:r>
              <a:rPr lang="en-US" dirty="0">
                <a:solidFill>
                  <a:srgbClr val="222222"/>
                </a:solidFill>
                <a:latin typeface="tahoma" panose="020B0604030504040204" pitchFamily="34" charset="0"/>
              </a:rPr>
              <a:t>   Cathy Seeley</a:t>
            </a:r>
          </a:p>
          <a:p>
            <a:r>
              <a:rPr lang="en-US" dirty="0">
                <a:solidFill>
                  <a:srgbClr val="222222"/>
                </a:solidFill>
                <a:latin typeface="tahoma" panose="020B0604030504040204" pitchFamily="34" charset="0"/>
              </a:rPr>
              <a:t>   Coordinator of Accessibility Services</a:t>
            </a:r>
          </a:p>
          <a:p>
            <a:endParaRPr lang="en-US" dirty="0">
              <a:solidFill>
                <a:srgbClr val="222222"/>
              </a:solidFill>
              <a:latin typeface="tahoma" panose="020B0604030504040204" pitchFamily="34" charset="0"/>
            </a:endParaRPr>
          </a:p>
          <a:p>
            <a:r>
              <a:rPr lang="en-US" dirty="0">
                <a:solidFill>
                  <a:srgbClr val="222222"/>
                </a:solidFill>
                <a:latin typeface="tahoma" panose="020B0604030504040204" pitchFamily="34" charset="0"/>
              </a:rPr>
              <a:t>   Elliott Union 224</a:t>
            </a:r>
          </a:p>
          <a:p>
            <a:r>
              <a:rPr lang="en-US" dirty="0">
                <a:solidFill>
                  <a:srgbClr val="1155CC"/>
                </a:solidFill>
                <a:latin typeface="tahoma" panose="020B0604030504040204" pitchFamily="34" charset="0"/>
                <a:hlinkClick r:id="rId2">
                  <a:extLst>
                    <a:ext uri="{A12FA001-AC4F-418D-AE19-62706E023703}">
                      <ahyp:hlinkClr xmlns:ahyp="http://schemas.microsoft.com/office/drawing/2018/hyperlinkcolor" val="tx"/>
                    </a:ext>
                  </a:extLst>
                </a:hlinkClick>
              </a:rPr>
              <a:t> access@ucmo.edu</a:t>
            </a:r>
            <a:endParaRPr lang="en-US" dirty="0">
              <a:solidFill>
                <a:srgbClr val="222222"/>
              </a:solidFill>
              <a:latin typeface="tahoma" panose="020B0604030504040204" pitchFamily="34" charset="0"/>
            </a:endParaRPr>
          </a:p>
          <a:p>
            <a:r>
              <a:rPr lang="en-US" dirty="0">
                <a:solidFill>
                  <a:srgbClr val="222222"/>
                </a:solidFill>
                <a:latin typeface="tahoma" panose="020B0604030504040204" pitchFamily="34" charset="0"/>
              </a:rPr>
              <a:t>   660-543-4421 </a:t>
            </a:r>
          </a:p>
        </p:txBody>
      </p:sp>
    </p:spTree>
    <p:extLst>
      <p:ext uri="{BB962C8B-B14F-4D97-AF65-F5344CB8AC3E}">
        <p14:creationId xmlns:p14="http://schemas.microsoft.com/office/powerpoint/2010/main" val="37590164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solidFill>
            <a:schemeClr val="accent2">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lang="en-US" dirty="0"/>
              <a:t>JCKL Library</a:t>
            </a:r>
          </a:p>
        </p:txBody>
      </p:sp>
      <p:sp>
        <p:nvSpPr>
          <p:cNvPr id="5" name="Subtitle 4"/>
          <p:cNvSpPr>
            <a:spLocks noGrp="1"/>
          </p:cNvSpPr>
          <p:nvPr>
            <p:ph type="subTitle" idx="1"/>
          </p:nvPr>
        </p:nvSpPr>
        <p:spPr/>
        <p:txBody>
          <a:bodyPr/>
          <a:lstStyle/>
          <a:p>
            <a:r>
              <a:rPr lang="en-US" dirty="0"/>
              <a:t> </a:t>
            </a:r>
          </a:p>
        </p:txBody>
      </p:sp>
      <p:sp>
        <p:nvSpPr>
          <p:cNvPr id="2" name="Slide Number Placeholder 1"/>
          <p:cNvSpPr>
            <a:spLocks noGrp="1"/>
          </p:cNvSpPr>
          <p:nvPr>
            <p:ph type="sldNum" sz="quarter" idx="12"/>
          </p:nvPr>
        </p:nvSpPr>
        <p:spPr/>
        <p:txBody>
          <a:bodyPr/>
          <a:lstStyle/>
          <a:p>
            <a:fld id="{FA41DFCF-F5F7-4ECE-8FFC-05D6DAF9FDA9}" type="slidenum">
              <a:rPr lang="en-US" smtClean="0"/>
              <a:t>99</a:t>
            </a:fld>
            <a:endParaRPr lang="en-US" dirty="0"/>
          </a:p>
        </p:txBody>
      </p:sp>
    </p:spTree>
    <p:extLst>
      <p:ext uri="{BB962C8B-B14F-4D97-AF65-F5344CB8AC3E}">
        <p14:creationId xmlns:p14="http://schemas.microsoft.com/office/powerpoint/2010/main" val="9883510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7256</TotalTime>
  <Words>5905</Words>
  <Application>Microsoft Office PowerPoint</Application>
  <PresentationFormat>On-screen Show (4:3)</PresentationFormat>
  <Paragraphs>1025</Paragraphs>
  <Slides>114</Slides>
  <Notes>18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114</vt:i4>
      </vt:variant>
    </vt:vector>
  </HeadingPairs>
  <TitlesOfParts>
    <vt:vector size="130" baseType="lpstr">
      <vt:lpstr>Arial</vt:lpstr>
      <vt:lpstr>Calibri</vt:lpstr>
      <vt:lpstr>Cambria</vt:lpstr>
      <vt:lpstr>Courier New</vt:lpstr>
      <vt:lpstr>Futura Book</vt:lpstr>
      <vt:lpstr>Futura Heavy</vt:lpstr>
      <vt:lpstr>Futura-Heavy</vt:lpstr>
      <vt:lpstr>Lucida Bright</vt:lpstr>
      <vt:lpstr>Lucida Calligraphy</vt:lpstr>
      <vt:lpstr>Plantagenet Cherokee</vt:lpstr>
      <vt:lpstr>Symbol</vt:lpstr>
      <vt:lpstr>tahoma</vt:lpstr>
      <vt:lpstr>tahoma, sans-serif</vt:lpstr>
      <vt:lpstr>Times New Roman</vt:lpstr>
      <vt:lpstr>Wingdings</vt:lpstr>
      <vt:lpstr>Office Theme</vt:lpstr>
      <vt:lpstr>2019 Fall Prep Update </vt:lpstr>
      <vt:lpstr>Table of Contents</vt:lpstr>
      <vt:lpstr>Table of Contents</vt:lpstr>
      <vt:lpstr>Enrollment Management</vt:lpstr>
      <vt:lpstr>Undergraduate Admissions/Orientation</vt:lpstr>
      <vt:lpstr>New Team Members</vt:lpstr>
      <vt:lpstr>Admissions</vt:lpstr>
      <vt:lpstr>Top 10 (Based on freshmen admits)</vt:lpstr>
      <vt:lpstr>Office of the Registrar &amp; Student Records </vt:lpstr>
      <vt:lpstr>Registrar’s Office Staffing Changes</vt:lpstr>
      <vt:lpstr>Academic Dates and Deadlines</vt:lpstr>
      <vt:lpstr>FERPA</vt:lpstr>
      <vt:lpstr>Final Grades</vt:lpstr>
      <vt:lpstr>Additional Resources</vt:lpstr>
      <vt:lpstr>Student Financial Services / Scholarships</vt:lpstr>
      <vt:lpstr>Student Financial Services/Scholarships</vt:lpstr>
      <vt:lpstr>PowerPoint Presentation</vt:lpstr>
      <vt:lpstr>Graduate Admissions Update as of 7/15/19 </vt:lpstr>
      <vt:lpstr>International Admissions Update as of 7/15/19</vt:lpstr>
      <vt:lpstr>International Student Orientation</vt:lpstr>
      <vt:lpstr>International Student Orientation</vt:lpstr>
      <vt:lpstr>Success Advising Center</vt:lpstr>
      <vt:lpstr>PowerPoint Presentation</vt:lpstr>
      <vt:lpstr>PowerPoint Presentation</vt:lpstr>
      <vt:lpstr>PowerPoint Presentation</vt:lpstr>
      <vt:lpstr>Learning Commons</vt:lpstr>
      <vt:lpstr>Learning Commons</vt:lpstr>
      <vt:lpstr>Learning Commons-Workshops</vt:lpstr>
      <vt:lpstr>Learning Commons-Writing Center</vt:lpstr>
      <vt:lpstr>Learning Commons-Supplemental Instruction</vt:lpstr>
      <vt:lpstr>Learning Commons-Tutoring Center</vt:lpstr>
      <vt:lpstr>Extended Studies</vt:lpstr>
      <vt:lpstr>CampusCE  Noncredit Registration System </vt:lpstr>
      <vt:lpstr>Extended Studies Contact List</vt:lpstr>
      <vt:lpstr>PowerPoint Presentation</vt:lpstr>
      <vt:lpstr>Dual Credit </vt:lpstr>
      <vt:lpstr>UCM-LS Campus </vt:lpstr>
      <vt:lpstr>UCM-Lee’s Summit</vt:lpstr>
      <vt:lpstr>Student Services and Activities </vt:lpstr>
      <vt:lpstr>Missouri Innovation Campus Building  Map and Parking</vt:lpstr>
      <vt:lpstr>Study Abroad</vt:lpstr>
      <vt:lpstr>Study Abroad at UCM</vt:lpstr>
      <vt:lpstr>Office of Technology</vt:lpstr>
      <vt:lpstr>If You Have Moved...</vt:lpstr>
      <vt:lpstr>Student IDs and Passwords</vt:lpstr>
      <vt:lpstr>Student Technology Support Available at  Start Up</vt:lpstr>
      <vt:lpstr>Security Reminders</vt:lpstr>
      <vt:lpstr>Contact the TSC!</vt:lpstr>
      <vt:lpstr>Academic Programs and Services</vt:lpstr>
      <vt:lpstr>Updates</vt:lpstr>
      <vt:lpstr>PowerPoint Presentation</vt:lpstr>
      <vt:lpstr>PowerPoint Presentation</vt:lpstr>
      <vt:lpstr>Graduate Education and Research (GER)</vt:lpstr>
      <vt:lpstr>Updates and Information</vt:lpstr>
      <vt:lpstr>Updates and Information Cont.</vt:lpstr>
      <vt:lpstr>Graduate Research Workshops in Collaboration with JCKL</vt:lpstr>
      <vt:lpstr>Graduate Faculty Status</vt:lpstr>
      <vt:lpstr>Scholarly Activities for 2019-2020</vt:lpstr>
      <vt:lpstr>Career Development Services</vt:lpstr>
      <vt:lpstr>PowerPoint Presentation</vt:lpstr>
      <vt:lpstr>PowerPoint Presentation</vt:lpstr>
      <vt:lpstr>PowerPoint Presentation</vt:lpstr>
      <vt:lpstr>Student Experience and Engagement</vt:lpstr>
      <vt:lpstr>Updates</vt:lpstr>
      <vt:lpstr>Campus Community Health</vt:lpstr>
      <vt:lpstr>CCH: Counseling Center</vt:lpstr>
      <vt:lpstr>CCH: Counseling Center</vt:lpstr>
      <vt:lpstr>CCH: Health Center</vt:lpstr>
      <vt:lpstr>CCH: Health Center</vt:lpstr>
      <vt:lpstr>CCH: Health and Wellness Promotion</vt:lpstr>
      <vt:lpstr>Dining</vt:lpstr>
      <vt:lpstr>2019/2020 Meal Plans </vt:lpstr>
      <vt:lpstr>Contact Information for Dining by Sodexo  </vt:lpstr>
      <vt:lpstr>Elliott Student Union (ESU)</vt:lpstr>
      <vt:lpstr>ESU: What’s with all the mess?</vt:lpstr>
      <vt:lpstr>ESU:Coming soon</vt:lpstr>
      <vt:lpstr>ESU: Other News</vt:lpstr>
      <vt:lpstr>Public Safety</vt:lpstr>
      <vt:lpstr>PowerPoint Presentation</vt:lpstr>
      <vt:lpstr>Textcaster www.ucmo.edu/textcaster</vt:lpstr>
      <vt:lpstr>Access to areas on university property should be requested through Access Control. This includes Offices, Residences, Buildings, and Classrooms.  Keys or fobs may be issued to university personnel with appropriate need and authorization.  Contact Access Control at 660-543-4101 or  Accesscontrol@ucmo.edu</vt:lpstr>
      <vt:lpstr>Student Activities</vt:lpstr>
      <vt:lpstr>Student Activities  2019-2020 Dates</vt:lpstr>
      <vt:lpstr>Student Behavior and Referrals</vt:lpstr>
      <vt:lpstr>CARE Team Referrals</vt:lpstr>
      <vt:lpstr>Online Reporting Forms</vt:lpstr>
      <vt:lpstr>PowerPoint Presentation</vt:lpstr>
      <vt:lpstr>Submitting a report</vt:lpstr>
      <vt:lpstr>Sexual Misconduct </vt:lpstr>
      <vt:lpstr>University Store</vt:lpstr>
      <vt:lpstr>All Inclusive Digital Content</vt:lpstr>
      <vt:lpstr>All Inclusive Digital Content </vt:lpstr>
      <vt:lpstr>University Store-MIC</vt:lpstr>
      <vt:lpstr>University Store-The Crossing</vt:lpstr>
      <vt:lpstr>Online Order Pickup-Warrensburg Campus</vt:lpstr>
      <vt:lpstr>Online Order- University Housing</vt:lpstr>
      <vt:lpstr>OAS – Office of Accessibility Services</vt:lpstr>
      <vt:lpstr>PowerPoint Presentation</vt:lpstr>
      <vt:lpstr>JCKL Library</vt:lpstr>
      <vt:lpstr>JCKL  UPDATES</vt:lpstr>
      <vt:lpstr>JCKL UPDATES:  PRIMO: New integrated library system</vt:lpstr>
      <vt:lpstr>JCKL Updates: Collaborative Digitization Project</vt:lpstr>
      <vt:lpstr>JCKL Updates: </vt:lpstr>
      <vt:lpstr>JCKL UPDATES:  </vt:lpstr>
      <vt:lpstr> JCKL UPDATES:  Circulation of Physical Materials Circulation of physical material is -17% from FY18  and down 60% compared to FY16 </vt:lpstr>
      <vt:lpstr> JCKL UPDATES:  Circulation of Physical Materials by Patron Category Physical circulation fell in all categories from FY18; -17% for undergrads, -6% for grad students, -27% for staff &amp; -26% for faculty    </vt:lpstr>
      <vt:lpstr>CTL – Center for Teaching and Learning</vt:lpstr>
      <vt:lpstr>CTL UPDATES</vt:lpstr>
      <vt:lpstr>CTL UPDATES (continued)</vt:lpstr>
      <vt:lpstr> CTL UPDATES  (continued) </vt:lpstr>
      <vt:lpstr>CTL UPDATES (continued)</vt:lpstr>
      <vt:lpstr>CTL UPDATES (continued)</vt:lpstr>
      <vt:lpstr>CTL UPDATES (continued)</vt:lpstr>
      <vt:lpstr>CTL UPDATES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install</dc:creator>
  <cp:lastModifiedBy>Paula Beck</cp:lastModifiedBy>
  <cp:revision>220</cp:revision>
  <cp:lastPrinted>2019-07-24T15:03:03Z</cp:lastPrinted>
  <dcterms:created xsi:type="dcterms:W3CDTF">2016-07-08T13:39:32Z</dcterms:created>
  <dcterms:modified xsi:type="dcterms:W3CDTF">2019-07-26T17:12:45Z</dcterms:modified>
</cp:coreProperties>
</file>